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32"/>
  </p:notesMasterIdLst>
  <p:handoutMasterIdLst>
    <p:handoutMasterId r:id="rId33"/>
  </p:handoutMasterIdLst>
  <p:sldIdLst>
    <p:sldId id="256" r:id="rId2"/>
    <p:sldId id="257" r:id="rId3"/>
    <p:sldId id="267" r:id="rId4"/>
    <p:sldId id="271" r:id="rId5"/>
    <p:sldId id="259" r:id="rId6"/>
    <p:sldId id="260" r:id="rId7"/>
    <p:sldId id="295" r:id="rId8"/>
    <p:sldId id="300" r:id="rId9"/>
    <p:sldId id="298" r:id="rId10"/>
    <p:sldId id="261" r:id="rId11"/>
    <p:sldId id="262" r:id="rId12"/>
    <p:sldId id="275" r:id="rId13"/>
    <p:sldId id="276" r:id="rId14"/>
    <p:sldId id="263" r:id="rId15"/>
    <p:sldId id="268" r:id="rId16"/>
    <p:sldId id="299" r:id="rId17"/>
    <p:sldId id="279" r:id="rId18"/>
    <p:sldId id="277" r:id="rId19"/>
    <p:sldId id="264" r:id="rId20"/>
    <p:sldId id="309" r:id="rId21"/>
    <p:sldId id="265" r:id="rId22"/>
    <p:sldId id="266" r:id="rId23"/>
    <p:sldId id="301" r:id="rId24"/>
    <p:sldId id="304" r:id="rId25"/>
    <p:sldId id="303" r:id="rId26"/>
    <p:sldId id="274" r:id="rId27"/>
    <p:sldId id="273" r:id="rId28"/>
    <p:sldId id="307" r:id="rId29"/>
    <p:sldId id="258" r:id="rId30"/>
    <p:sldId id="272" r:id="rId31"/>
  </p:sldIdLst>
  <p:sldSz cx="9144000" cy="6858000" type="screen4x3"/>
  <p:notesSz cx="6670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F38E"/>
    <a:srgbClr val="F8F8F8"/>
    <a:srgbClr val="000000"/>
    <a:srgbClr val="6600CC"/>
    <a:srgbClr val="0000CC"/>
    <a:srgbClr val="FF3300"/>
    <a:srgbClr val="33CC33"/>
    <a:srgbClr val="997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41" autoAdjust="0"/>
    <p:restoredTop sz="43636" autoAdjust="0"/>
  </p:normalViewPr>
  <p:slideViewPr>
    <p:cSldViewPr>
      <p:cViewPr varScale="1">
        <p:scale>
          <a:sx n="32" d="100"/>
          <a:sy n="32" d="100"/>
        </p:scale>
        <p:origin x="2604" y="48"/>
      </p:cViewPr>
      <p:guideLst>
        <p:guide orient="horz" pos="2160"/>
        <p:guide pos="2880"/>
      </p:guideLst>
    </p:cSldViewPr>
  </p:slideViewPr>
  <p:outlineViewPr>
    <p:cViewPr>
      <p:scale>
        <a:sx n="33" d="100"/>
        <a:sy n="33" d="100"/>
      </p:scale>
      <p:origin x="0" y="-4374"/>
    </p:cViewPr>
  </p:outlineViewPr>
  <p:notesTextViewPr>
    <p:cViewPr>
      <p:scale>
        <a:sx n="1" d="1"/>
        <a:sy n="1" d="1"/>
      </p:scale>
      <p:origin x="0" y="0"/>
    </p:cViewPr>
  </p:notesTextViewPr>
  <p:sorterViewPr>
    <p:cViewPr varScale="1">
      <p:scale>
        <a:sx n="1" d="1"/>
        <a:sy n="1" d="1"/>
      </p:scale>
      <p:origin x="0" y="-7974"/>
    </p:cViewPr>
  </p:sorterViewPr>
  <p:notesViewPr>
    <p:cSldViewPr>
      <p:cViewPr varScale="1">
        <p:scale>
          <a:sx n="69" d="100"/>
          <a:sy n="69" d="100"/>
        </p:scale>
        <p:origin x="-2838" y="-108"/>
      </p:cViewPr>
      <p:guideLst>
        <p:guide orient="horz" pos="3128"/>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90626" cy="496491"/>
          </a:xfrm>
          <a:prstGeom prst="rect">
            <a:avLst/>
          </a:prstGeom>
        </p:spPr>
        <p:txBody>
          <a:bodyPr vert="horz" lIns="91424" tIns="45712" rIns="91424" bIns="45712" rtlCol="0"/>
          <a:lstStyle>
            <a:lvl1pPr algn="l">
              <a:defRPr sz="1200"/>
            </a:lvl1pPr>
          </a:lstStyle>
          <a:p>
            <a:endParaRPr lang="en-GB"/>
          </a:p>
        </p:txBody>
      </p:sp>
      <p:sp>
        <p:nvSpPr>
          <p:cNvPr id="3" name="Date Placeholder 2"/>
          <p:cNvSpPr>
            <a:spLocks noGrp="1"/>
          </p:cNvSpPr>
          <p:nvPr>
            <p:ph type="dt" sz="quarter" idx="1"/>
          </p:nvPr>
        </p:nvSpPr>
        <p:spPr>
          <a:xfrm>
            <a:off x="3778505" y="1"/>
            <a:ext cx="2890626" cy="496491"/>
          </a:xfrm>
          <a:prstGeom prst="rect">
            <a:avLst/>
          </a:prstGeom>
        </p:spPr>
        <p:txBody>
          <a:bodyPr vert="horz" lIns="91424" tIns="45712" rIns="91424" bIns="45712" rtlCol="0"/>
          <a:lstStyle>
            <a:lvl1pPr algn="r">
              <a:defRPr sz="1200"/>
            </a:lvl1pPr>
          </a:lstStyle>
          <a:p>
            <a:fld id="{D5821F61-B914-4843-BB0F-97FB616029B2}" type="datetimeFigureOut">
              <a:rPr lang="en-GB" smtClean="0"/>
              <a:pPr/>
              <a:t>09/06/2022</a:t>
            </a:fld>
            <a:endParaRPr lang="en-GB"/>
          </a:p>
        </p:txBody>
      </p:sp>
      <p:sp>
        <p:nvSpPr>
          <p:cNvPr id="4" name="Footer Placeholder 3"/>
          <p:cNvSpPr>
            <a:spLocks noGrp="1"/>
          </p:cNvSpPr>
          <p:nvPr>
            <p:ph type="ftr" sz="quarter" idx="2"/>
          </p:nvPr>
        </p:nvSpPr>
        <p:spPr>
          <a:xfrm>
            <a:off x="1" y="9431600"/>
            <a:ext cx="2890626" cy="496491"/>
          </a:xfrm>
          <a:prstGeom prst="rect">
            <a:avLst/>
          </a:prstGeom>
        </p:spPr>
        <p:txBody>
          <a:bodyPr vert="horz" lIns="91424" tIns="45712" rIns="91424" bIns="45712" rtlCol="0" anchor="b"/>
          <a:lstStyle>
            <a:lvl1pPr algn="l">
              <a:defRPr sz="1200"/>
            </a:lvl1pPr>
          </a:lstStyle>
          <a:p>
            <a:endParaRPr lang="en-GB"/>
          </a:p>
        </p:txBody>
      </p:sp>
      <p:sp>
        <p:nvSpPr>
          <p:cNvPr id="5" name="Slide Number Placeholder 4"/>
          <p:cNvSpPr>
            <a:spLocks noGrp="1"/>
          </p:cNvSpPr>
          <p:nvPr>
            <p:ph type="sldNum" sz="quarter" idx="3"/>
          </p:nvPr>
        </p:nvSpPr>
        <p:spPr>
          <a:xfrm>
            <a:off x="3778505" y="9431600"/>
            <a:ext cx="2890626" cy="496491"/>
          </a:xfrm>
          <a:prstGeom prst="rect">
            <a:avLst/>
          </a:prstGeom>
        </p:spPr>
        <p:txBody>
          <a:bodyPr vert="horz" lIns="91424" tIns="45712" rIns="91424" bIns="45712" rtlCol="0" anchor="b"/>
          <a:lstStyle>
            <a:lvl1pPr algn="r">
              <a:defRPr sz="1200"/>
            </a:lvl1pPr>
          </a:lstStyle>
          <a:p>
            <a:fld id="{43E53F3E-EF5B-4A98-8908-0222BE3CD75E}"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90626" cy="498215"/>
          </a:xfrm>
          <a:prstGeom prst="rect">
            <a:avLst/>
          </a:prstGeom>
        </p:spPr>
        <p:txBody>
          <a:bodyPr vert="horz" lIns="91424" tIns="45712" rIns="91424" bIns="45712" rtlCol="0"/>
          <a:lstStyle>
            <a:lvl1pPr algn="l">
              <a:defRPr sz="1200"/>
            </a:lvl1pPr>
          </a:lstStyle>
          <a:p>
            <a:endParaRPr lang="en-GB"/>
          </a:p>
        </p:txBody>
      </p:sp>
      <p:sp>
        <p:nvSpPr>
          <p:cNvPr id="3" name="Date Placeholder 2"/>
          <p:cNvSpPr>
            <a:spLocks noGrp="1"/>
          </p:cNvSpPr>
          <p:nvPr>
            <p:ph type="dt" idx="1"/>
          </p:nvPr>
        </p:nvSpPr>
        <p:spPr>
          <a:xfrm>
            <a:off x="3778505" y="1"/>
            <a:ext cx="2890626" cy="498215"/>
          </a:xfrm>
          <a:prstGeom prst="rect">
            <a:avLst/>
          </a:prstGeom>
        </p:spPr>
        <p:txBody>
          <a:bodyPr vert="horz" lIns="91424" tIns="45712" rIns="91424" bIns="45712" rtlCol="0"/>
          <a:lstStyle>
            <a:lvl1pPr algn="r">
              <a:defRPr sz="1200"/>
            </a:lvl1pPr>
          </a:lstStyle>
          <a:p>
            <a:fld id="{71BADA5E-F684-4C20-A24B-2B39498E2166}" type="datetimeFigureOut">
              <a:rPr lang="en-GB" smtClean="0"/>
              <a:pPr/>
              <a:t>09/06/2022</a:t>
            </a:fld>
            <a:endParaRPr lang="en-GB"/>
          </a:p>
        </p:txBody>
      </p:sp>
      <p:sp>
        <p:nvSpPr>
          <p:cNvPr id="4" name="Slide Image Placeholder 3"/>
          <p:cNvSpPr>
            <a:spLocks noGrp="1" noRot="1" noChangeAspect="1"/>
          </p:cNvSpPr>
          <p:nvPr>
            <p:ph type="sldImg" idx="2"/>
          </p:nvPr>
        </p:nvSpPr>
        <p:spPr>
          <a:xfrm>
            <a:off x="1101725" y="1241425"/>
            <a:ext cx="4467225" cy="3351213"/>
          </a:xfrm>
          <a:prstGeom prst="rect">
            <a:avLst/>
          </a:prstGeom>
          <a:noFill/>
          <a:ln w="12700">
            <a:solidFill>
              <a:prstClr val="black"/>
            </a:solidFill>
          </a:ln>
        </p:spPr>
        <p:txBody>
          <a:bodyPr vert="horz" lIns="91424" tIns="45712" rIns="91424" bIns="45712" rtlCol="0" anchor="ctr"/>
          <a:lstStyle/>
          <a:p>
            <a:endParaRPr lang="en-GB"/>
          </a:p>
        </p:txBody>
      </p:sp>
      <p:sp>
        <p:nvSpPr>
          <p:cNvPr id="5" name="Notes Placeholder 4"/>
          <p:cNvSpPr>
            <a:spLocks noGrp="1"/>
          </p:cNvSpPr>
          <p:nvPr>
            <p:ph type="body" sz="quarter" idx="3"/>
          </p:nvPr>
        </p:nvSpPr>
        <p:spPr>
          <a:xfrm>
            <a:off x="667068" y="4778723"/>
            <a:ext cx="5336540" cy="3909864"/>
          </a:xfrm>
          <a:prstGeom prst="rect">
            <a:avLst/>
          </a:prstGeom>
        </p:spPr>
        <p:txBody>
          <a:bodyPr vert="horz" lIns="91424" tIns="45712" rIns="91424"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1600"/>
            <a:ext cx="2890626" cy="498214"/>
          </a:xfrm>
          <a:prstGeom prst="rect">
            <a:avLst/>
          </a:prstGeom>
        </p:spPr>
        <p:txBody>
          <a:bodyPr vert="horz" lIns="91424" tIns="45712" rIns="91424" bIns="45712" rtlCol="0" anchor="b"/>
          <a:lstStyle>
            <a:lvl1pPr algn="l">
              <a:defRPr sz="1200"/>
            </a:lvl1pPr>
          </a:lstStyle>
          <a:p>
            <a:endParaRPr lang="en-GB"/>
          </a:p>
        </p:txBody>
      </p:sp>
      <p:sp>
        <p:nvSpPr>
          <p:cNvPr id="7" name="Slide Number Placeholder 6"/>
          <p:cNvSpPr>
            <a:spLocks noGrp="1"/>
          </p:cNvSpPr>
          <p:nvPr>
            <p:ph type="sldNum" sz="quarter" idx="5"/>
          </p:nvPr>
        </p:nvSpPr>
        <p:spPr>
          <a:xfrm>
            <a:off x="3778505" y="9431600"/>
            <a:ext cx="2890626" cy="498214"/>
          </a:xfrm>
          <a:prstGeom prst="rect">
            <a:avLst/>
          </a:prstGeom>
        </p:spPr>
        <p:txBody>
          <a:bodyPr vert="horz" lIns="91424" tIns="45712" rIns="91424" bIns="45712" rtlCol="0" anchor="b"/>
          <a:lstStyle>
            <a:lvl1pPr algn="r">
              <a:defRPr sz="1200"/>
            </a:lvl1pPr>
          </a:lstStyle>
          <a:p>
            <a:fld id="{E15E5CEF-6C7C-46B2-ACCE-1FEF3801998D}" type="slidenum">
              <a:rPr lang="en-GB" smtClean="0"/>
              <a:pPr/>
              <a:t>‹#›</a:t>
            </a:fld>
            <a:endParaRPr lang="en-GB"/>
          </a:p>
        </p:txBody>
      </p:sp>
    </p:spTree>
    <p:extLst>
      <p:ext uri="{BB962C8B-B14F-4D97-AF65-F5344CB8AC3E}">
        <p14:creationId xmlns:p14="http://schemas.microsoft.com/office/powerpoint/2010/main" val="3346315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eastdunbarton.gov.uk/residents/schools-and-learning/school-meals/catering-servic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eastdunbarton.gov.uk/residents/schools-and-learning/free-school-transport"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r>
              <a:rPr lang="en-US" altLang="en-US" b="1" i="1" dirty="0">
                <a:solidFill>
                  <a:srgbClr val="808000"/>
                </a:solidFill>
              </a:rPr>
              <a:t>Welcome</a:t>
            </a:r>
            <a:endParaRPr lang="en-GB" altLang="en-US" dirty="0">
              <a:solidFill>
                <a:srgbClr val="808000"/>
              </a:solidFill>
            </a:endParaRPr>
          </a:p>
          <a:p>
            <a:endParaRPr lang="en-GB" dirty="0"/>
          </a:p>
        </p:txBody>
      </p:sp>
      <p:sp>
        <p:nvSpPr>
          <p:cNvPr id="4" name="Slide Number Placeholder 3"/>
          <p:cNvSpPr>
            <a:spLocks noGrp="1"/>
          </p:cNvSpPr>
          <p:nvPr>
            <p:ph type="sldNum" sz="quarter" idx="10"/>
          </p:nvPr>
        </p:nvSpPr>
        <p:spPr/>
        <p:txBody>
          <a:bodyPr/>
          <a:lstStyle/>
          <a:p>
            <a:fld id="{E15E5CEF-6C7C-46B2-ACCE-1FEF3801998D}"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a:t>
            </a:r>
            <a:r>
              <a:rPr lang="en-GB" dirty="0" smtClean="0"/>
              <a:t>nformation </a:t>
            </a:r>
            <a:r>
              <a:rPr lang="en-GB" dirty="0"/>
              <a:t>was sent out in previous emails re where to </a:t>
            </a:r>
            <a:r>
              <a:rPr lang="en-GB" dirty="0" smtClean="0"/>
              <a:t>purchase.</a:t>
            </a:r>
            <a:r>
              <a:rPr lang="en-GB" baseline="0" dirty="0" smtClean="0"/>
              <a:t> There is also a uniform fashion video on the thing link on the school website. </a:t>
            </a:r>
          </a:p>
          <a:p>
            <a:endParaRPr lang="en-GB" dirty="0"/>
          </a:p>
          <a:p>
            <a:pPr defTabSz="914235">
              <a:defRPr/>
            </a:pPr>
            <a:r>
              <a:rPr lang="en-GB" dirty="0">
                <a:latin typeface="Comic Sans MS" panose="030F0702030302020204" pitchFamily="66" charset="0"/>
              </a:rPr>
              <a:t>The children will also need a pair of indoor sandshoes/plimsoles which should be left in school.</a:t>
            </a:r>
          </a:p>
          <a:p>
            <a:endParaRPr lang="en-GB" dirty="0"/>
          </a:p>
          <a:p>
            <a:pPr defTabSz="914235">
              <a:defRPr/>
            </a:pPr>
            <a:r>
              <a:rPr lang="en-GB" dirty="0" smtClean="0">
                <a:latin typeface="Comic Sans MS" panose="030F0702030302020204" pitchFamily="66" charset="0"/>
              </a:rPr>
              <a:t>Sandshoes </a:t>
            </a:r>
            <a:r>
              <a:rPr lang="en-GB" dirty="0">
                <a:latin typeface="Comic Sans MS" panose="030F0702030302020204" pitchFamily="66" charset="0"/>
              </a:rPr>
              <a:t>with elasticated fronts or Velcro fasteners are the easiest for your child to put on and take off by themselves. </a:t>
            </a:r>
          </a:p>
          <a:p>
            <a:pPr defTabSz="914235">
              <a:defRPr/>
            </a:pPr>
            <a:endParaRPr lang="en-GB" dirty="0">
              <a:latin typeface="Comic Sans MS" panose="030F0702030302020204" pitchFamily="66" charset="0"/>
            </a:endParaRPr>
          </a:p>
          <a:p>
            <a:r>
              <a:rPr lang="en-GB" dirty="0">
                <a:latin typeface="Comic Sans MS" panose="030F0702030302020204" pitchFamily="66" charset="0"/>
              </a:rPr>
              <a:t>The children will change into their indoor shoes when they come in in the </a:t>
            </a:r>
            <a:r>
              <a:rPr lang="en-GB" dirty="0" smtClean="0">
                <a:latin typeface="Comic Sans MS" panose="030F0702030302020204" pitchFamily="66" charset="0"/>
              </a:rPr>
              <a:t>morning</a:t>
            </a:r>
          </a:p>
          <a:p>
            <a:endParaRPr lang="en-GB" dirty="0" smtClean="0">
              <a:latin typeface="Comic Sans MS" panose="030F0702030302020204" pitchFamily="66" charset="0"/>
            </a:endParaRPr>
          </a:p>
          <a:p>
            <a:r>
              <a:rPr lang="en-GB" dirty="0" smtClean="0">
                <a:latin typeface="Comic Sans MS" panose="030F0702030302020204" pitchFamily="66" charset="0"/>
              </a:rPr>
              <a:t>We </a:t>
            </a:r>
            <a:r>
              <a:rPr lang="en-GB" dirty="0">
                <a:latin typeface="Comic Sans MS" panose="030F0702030302020204" pitchFamily="66" charset="0"/>
              </a:rPr>
              <a:t>won’t ask them to do this on the first day</a:t>
            </a:r>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E15E5CEF-6C7C-46B2-ACCE-1FEF3801998D}" type="slidenum">
              <a:rPr lang="en-GB" smtClean="0"/>
              <a:pPr/>
              <a:t>10</a:t>
            </a:fld>
            <a:endParaRPr lang="en-GB"/>
          </a:p>
        </p:txBody>
      </p:sp>
    </p:spTree>
    <p:extLst>
      <p:ext uri="{BB962C8B-B14F-4D97-AF65-F5344CB8AC3E}">
        <p14:creationId xmlns:p14="http://schemas.microsoft.com/office/powerpoint/2010/main" val="469684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dirty="0">
                <a:latin typeface="Comic Sans MS" panose="030F0702030302020204" pitchFamily="66" charset="0"/>
              </a:rPr>
              <a:t>Pupils will need a </a:t>
            </a:r>
            <a:r>
              <a:rPr lang="en-GB" dirty="0" smtClean="0">
                <a:latin typeface="Comic Sans MS" panose="030F0702030302020204" pitchFamily="66" charset="0"/>
              </a:rPr>
              <a:t>school PE </a:t>
            </a:r>
            <a:r>
              <a:rPr lang="en-GB" dirty="0">
                <a:latin typeface="Comic Sans MS" panose="030F0702030302020204" pitchFamily="66" charset="0"/>
              </a:rPr>
              <a:t>kit </a:t>
            </a:r>
            <a:r>
              <a:rPr lang="en-GB" dirty="0" smtClean="0">
                <a:latin typeface="Comic Sans MS" panose="030F0702030302020204" pitchFamily="66" charset="0"/>
              </a:rPr>
              <a:t>for </a:t>
            </a:r>
            <a:r>
              <a:rPr lang="en-GB" dirty="0">
                <a:latin typeface="Comic Sans MS" panose="030F0702030302020204" pitchFamily="66" charset="0"/>
              </a:rPr>
              <a:t>gym days. They will receive 2 hours PE every week – usually 2 sessions.</a:t>
            </a:r>
          </a:p>
          <a:p>
            <a:endParaRPr lang="en-GB" dirty="0">
              <a:latin typeface="Comic Sans MS" panose="030F0702030302020204" pitchFamily="66" charset="0"/>
            </a:endParaRPr>
          </a:p>
          <a:p>
            <a:r>
              <a:rPr lang="en-GB" dirty="0">
                <a:latin typeface="Comic Sans MS" panose="030F0702030302020204" pitchFamily="66" charset="0"/>
              </a:rPr>
              <a:t>Teachers will advise what days gym is on</a:t>
            </a:r>
            <a:r>
              <a:rPr lang="en-GB" dirty="0" smtClean="0">
                <a:latin typeface="Comic Sans MS" panose="030F0702030302020204" pitchFamily="66" charset="0"/>
              </a:rPr>
              <a:t>.</a:t>
            </a:r>
          </a:p>
          <a:p>
            <a:endParaRPr lang="en-GB" dirty="0" smtClean="0">
              <a:latin typeface="Comic Sans MS" panose="030F0702030302020204" pitchFamily="66" charset="0"/>
            </a:endParaRPr>
          </a:p>
          <a:p>
            <a:pPr defTabSz="906170">
              <a:defRPr/>
            </a:pPr>
            <a:r>
              <a:rPr lang="en-GB" dirty="0"/>
              <a:t>In consultation with our Parent Body, we have decided that our children can come to school on PE days in their PE uniform. Please note that this does not take away the opportunity for children to come to school in their school uniform and change into their PE kit. </a:t>
            </a:r>
          </a:p>
          <a:p>
            <a:endParaRPr lang="en-GB" dirty="0">
              <a:latin typeface="Comic Sans MS" panose="030F0702030302020204" pitchFamily="66" charset="0"/>
            </a:endParaRPr>
          </a:p>
          <a:p>
            <a:r>
              <a:rPr lang="en-GB" dirty="0"/>
              <a:t>The PE uniform comprises of . . . </a:t>
            </a:r>
          </a:p>
          <a:p>
            <a:pPr marL="457118" indent="-457118"/>
            <a:endParaRPr lang="en-GB" u="sng" dirty="0" smtClean="0">
              <a:latin typeface="Comic Sans MS" panose="030F0702030302020204" pitchFamily="66" charset="0"/>
            </a:endParaRPr>
          </a:p>
          <a:p>
            <a:pPr marL="457118" indent="-457118"/>
            <a:r>
              <a:rPr lang="en-GB" u="sng" dirty="0" smtClean="0">
                <a:latin typeface="Comic Sans MS" panose="030F0702030302020204" pitchFamily="66" charset="0"/>
              </a:rPr>
              <a:t>Jewellery </a:t>
            </a:r>
            <a:r>
              <a:rPr lang="en-GB" u="sng" dirty="0" smtClean="0">
                <a:latin typeface="Comic Sans MS" panose="030F0702030302020204" pitchFamily="66" charset="0"/>
              </a:rPr>
              <a:t>Policy</a:t>
            </a:r>
            <a:r>
              <a:rPr lang="en-GB" u="sng" baseline="0" dirty="0">
                <a:latin typeface="Comic Sans MS" panose="030F0702030302020204" pitchFamily="66" charset="0"/>
              </a:rPr>
              <a:t> </a:t>
            </a:r>
            <a:r>
              <a:rPr lang="en-GB" u="sng" baseline="0" dirty="0" smtClean="0">
                <a:latin typeface="Comic Sans MS" panose="030F0702030302020204" pitchFamily="66" charset="0"/>
              </a:rPr>
              <a:t>- </a:t>
            </a:r>
            <a:r>
              <a:rPr lang="en-GB" u="sng" dirty="0" smtClean="0">
                <a:latin typeface="Comic Sans MS" panose="030F0702030302020204" pitchFamily="66" charset="0"/>
              </a:rPr>
              <a:t>For </a:t>
            </a:r>
            <a:r>
              <a:rPr lang="en-GB" u="sng" dirty="0" smtClean="0">
                <a:latin typeface="Comic Sans MS" panose="030F0702030302020204" pitchFamily="66" charset="0"/>
              </a:rPr>
              <a:t>Health </a:t>
            </a:r>
            <a:r>
              <a:rPr lang="en-GB" u="sng" dirty="0">
                <a:latin typeface="Comic Sans MS" panose="030F0702030302020204" pitchFamily="66" charset="0"/>
              </a:rPr>
              <a:t>&amp; </a:t>
            </a:r>
            <a:r>
              <a:rPr lang="en-GB" u="sng" dirty="0" smtClean="0">
                <a:latin typeface="Comic Sans MS" panose="030F0702030302020204" pitchFamily="66" charset="0"/>
              </a:rPr>
              <a:t>Safety reasons </a:t>
            </a:r>
            <a:r>
              <a:rPr lang="en-GB" dirty="0" smtClean="0">
                <a:latin typeface="Comic Sans MS" panose="030F0702030302020204" pitchFamily="66" charset="0"/>
              </a:rPr>
              <a:t>- </a:t>
            </a:r>
            <a:r>
              <a:rPr lang="en-GB" u="sng" dirty="0">
                <a:latin typeface="Comic Sans MS" panose="030F0702030302020204" pitchFamily="66" charset="0"/>
              </a:rPr>
              <a:t>All</a:t>
            </a:r>
            <a:r>
              <a:rPr lang="en-GB" dirty="0">
                <a:latin typeface="Comic Sans MS" panose="030F0702030302020204" pitchFamily="66" charset="0"/>
              </a:rPr>
              <a:t> jewellery must be removed for P.E. lessons.</a:t>
            </a:r>
          </a:p>
          <a:p>
            <a:endParaRPr lang="en-GB" dirty="0">
              <a:latin typeface="Comic Sans MS" panose="030F0702030302020204" pitchFamily="66" charset="0"/>
            </a:endParaRPr>
          </a:p>
          <a:p>
            <a:pPr marL="457118" indent="-457118"/>
            <a:r>
              <a:rPr lang="en-GB" u="sng" dirty="0">
                <a:latin typeface="Comic Sans MS" panose="030F0702030302020204" pitchFamily="66" charset="0"/>
              </a:rPr>
              <a:t>EDC Policy </a:t>
            </a:r>
            <a:r>
              <a:rPr lang="en-GB" dirty="0">
                <a:latin typeface="Comic Sans MS" panose="030F0702030302020204" pitchFamily="66" charset="0"/>
              </a:rPr>
              <a:t>- If your child </a:t>
            </a:r>
            <a:r>
              <a:rPr lang="en-US" dirty="0">
                <a:latin typeface="Comic Sans MS" panose="030F0702030302020204" pitchFamily="66" charset="0"/>
              </a:rPr>
              <a:t>is unable to remove their own earrings, they will not be able to participate in PE. </a:t>
            </a:r>
          </a:p>
          <a:p>
            <a:pPr marL="457118" indent="-457118"/>
            <a:r>
              <a:rPr lang="en-US" dirty="0">
                <a:latin typeface="Comic Sans MS" panose="030F0702030302020204" pitchFamily="66" charset="0"/>
              </a:rPr>
              <a:t>Parent’s might consider removing their child’s earrings before they  come to school.</a:t>
            </a:r>
          </a:p>
          <a:p>
            <a:pPr marL="457118" indent="-457118"/>
            <a:endParaRPr lang="en-US" dirty="0">
              <a:latin typeface="Comic Sans MS" panose="030F0702030302020204" pitchFamily="66" charset="0"/>
            </a:endParaRPr>
          </a:p>
          <a:p>
            <a:pPr marL="457118" indent="-457118"/>
            <a:r>
              <a:rPr lang="en-US" dirty="0">
                <a:latin typeface="Comic Sans MS" panose="030F0702030302020204" pitchFamily="66" charset="0"/>
              </a:rPr>
              <a:t>If your child is keen to get their ears pierced, please </a:t>
            </a:r>
            <a:r>
              <a:rPr lang="en-US" dirty="0" err="1">
                <a:latin typeface="Comic Sans MS" panose="030F0702030302020204" pitchFamily="66" charset="0"/>
              </a:rPr>
              <a:t>organise</a:t>
            </a:r>
            <a:r>
              <a:rPr lang="en-US" dirty="0">
                <a:latin typeface="Comic Sans MS" panose="030F0702030302020204" pitchFamily="66" charset="0"/>
              </a:rPr>
              <a:t> this for the summer holidays to allow them to heal before the start of the session. </a:t>
            </a:r>
            <a:endParaRPr lang="en-GB" sz="1600" dirty="0">
              <a:latin typeface="Comic Sans MS" panose="030F0702030302020204" pitchFamily="66" charset="0"/>
            </a:endParaRPr>
          </a:p>
          <a:p>
            <a:endParaRPr lang="en-GB" dirty="0">
              <a:latin typeface="Comic Sans MS" panose="030F0702030302020204" pitchFamily="66" charset="0"/>
            </a:endParaRP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E15E5CEF-6C7C-46B2-ACCE-1FEF3801998D}"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35">
              <a:defRPr/>
            </a:pPr>
            <a:endParaRPr lang="en-GB" dirty="0">
              <a:latin typeface="Comic Sans MS" panose="030F0702030302020204" pitchFamily="66" charset="0"/>
            </a:endParaRPr>
          </a:p>
          <a:p>
            <a:pPr defTabSz="914235">
              <a:defRPr/>
            </a:pPr>
            <a:r>
              <a:rPr lang="en-GB" dirty="0">
                <a:latin typeface="Comic Sans MS" panose="030F0702030302020204" pitchFamily="66" charset="0"/>
              </a:rPr>
              <a:t>Everything Indoor shoes, hats, water bottles etc.</a:t>
            </a:r>
          </a:p>
          <a:p>
            <a:pPr defTabSz="914235">
              <a:defRPr/>
            </a:pPr>
            <a:endParaRPr lang="en-GB" dirty="0">
              <a:latin typeface="Comic Sans MS" panose="030F0702030302020204" pitchFamily="66" charset="0"/>
            </a:endParaRPr>
          </a:p>
          <a:p>
            <a:pPr defTabSz="914235">
              <a:defRPr/>
            </a:pPr>
            <a:r>
              <a:rPr lang="en-GB" dirty="0">
                <a:latin typeface="Comic Sans MS" panose="030F0702030302020204" pitchFamily="66" charset="0"/>
              </a:rPr>
              <a:t>You will be amazed at the uniform that gets lost – if there are no labels, it is very difficult to get items back to the right person!</a:t>
            </a:r>
          </a:p>
          <a:p>
            <a:endParaRPr lang="en-GB" dirty="0"/>
          </a:p>
        </p:txBody>
      </p:sp>
      <p:sp>
        <p:nvSpPr>
          <p:cNvPr id="4" name="Slide Number Placeholder 3"/>
          <p:cNvSpPr>
            <a:spLocks noGrp="1"/>
          </p:cNvSpPr>
          <p:nvPr>
            <p:ph type="sldNum" sz="quarter" idx="10"/>
          </p:nvPr>
        </p:nvSpPr>
        <p:spPr/>
        <p:txBody>
          <a:bodyPr/>
          <a:lstStyle/>
          <a:p>
            <a:fld id="{E15E5CEF-6C7C-46B2-ACCE-1FEF3801998D}" type="slidenum">
              <a:rPr lang="en-GB" smtClean="0"/>
              <a:pPr/>
              <a:t>12</a:t>
            </a:fld>
            <a:endParaRPr lang="en-GB"/>
          </a:p>
        </p:txBody>
      </p:sp>
    </p:spTree>
    <p:extLst>
      <p:ext uri="{BB962C8B-B14F-4D97-AF65-F5344CB8AC3E}">
        <p14:creationId xmlns:p14="http://schemas.microsoft.com/office/powerpoint/2010/main" val="1597308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5E5CEF-6C7C-46B2-ACCE-1FEF3801998D}" type="slidenum">
              <a:rPr lang="en-GB" smtClean="0"/>
              <a:pPr/>
              <a:t>13</a:t>
            </a:fld>
            <a:endParaRPr lang="en-GB"/>
          </a:p>
        </p:txBody>
      </p:sp>
    </p:spTree>
    <p:extLst>
      <p:ext uri="{BB962C8B-B14F-4D97-AF65-F5344CB8AC3E}">
        <p14:creationId xmlns:p14="http://schemas.microsoft.com/office/powerpoint/2010/main" val="982390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nSpc>
                <a:spcPct val="150000"/>
              </a:lnSpc>
            </a:pPr>
            <a:r>
              <a:rPr lang="en-US" altLang="en-US" dirty="0" smtClean="0"/>
              <a:t>.</a:t>
            </a:r>
            <a:r>
              <a:rPr lang="en-GB" b="1" dirty="0" smtClean="0">
                <a:latin typeface="Comic Sans MS" panose="030F0702030302020204" pitchFamily="66" charset="0"/>
              </a:rPr>
              <a:t>Snacks</a:t>
            </a:r>
            <a:r>
              <a:rPr lang="en-GB" dirty="0" smtClean="0">
                <a:latin typeface="Comic Sans MS" panose="030F0702030302020204" pitchFamily="66" charset="0"/>
              </a:rPr>
              <a:t> </a:t>
            </a:r>
            <a:r>
              <a:rPr lang="en-GB" dirty="0">
                <a:latin typeface="Comic Sans MS" panose="030F0702030302020204" pitchFamily="66" charset="0"/>
              </a:rPr>
              <a:t>– Small healthy snack, perhaps one drink and one item at the most.</a:t>
            </a:r>
          </a:p>
          <a:p>
            <a:pPr>
              <a:lnSpc>
                <a:spcPct val="150000"/>
              </a:lnSpc>
            </a:pPr>
            <a:endParaRPr lang="en-GB" dirty="0">
              <a:latin typeface="Comic Sans MS" panose="030F0702030302020204" pitchFamily="66" charset="0"/>
            </a:endParaRPr>
          </a:p>
          <a:p>
            <a:pPr>
              <a:lnSpc>
                <a:spcPct val="150000"/>
              </a:lnSpc>
            </a:pPr>
            <a:r>
              <a:rPr lang="en-GB" b="1" dirty="0">
                <a:latin typeface="Comic Sans MS" panose="030F0702030302020204" pitchFamily="66" charset="0"/>
              </a:rPr>
              <a:t>Nut Free Zone</a:t>
            </a:r>
          </a:p>
          <a:p>
            <a:pPr>
              <a:lnSpc>
                <a:spcPct val="150000"/>
              </a:lnSpc>
            </a:pPr>
            <a:endParaRPr lang="en-GB" dirty="0">
              <a:latin typeface="Comic Sans MS" panose="030F0702030302020204" pitchFamily="66" charset="0"/>
            </a:endParaRPr>
          </a:p>
          <a:p>
            <a:pPr>
              <a:lnSpc>
                <a:spcPct val="150000"/>
              </a:lnSpc>
            </a:pPr>
            <a:r>
              <a:rPr lang="en-GB" b="1" dirty="0">
                <a:latin typeface="Comic Sans MS" panose="030F0702030302020204" pitchFamily="66" charset="0"/>
              </a:rPr>
              <a:t>Safety </a:t>
            </a:r>
            <a:r>
              <a:rPr lang="en-GB" dirty="0">
                <a:latin typeface="Comic Sans MS" panose="030F0702030302020204" pitchFamily="66" charset="0"/>
              </a:rPr>
              <a:t>– no lollipops, glass bottles or cans</a:t>
            </a:r>
            <a:r>
              <a:rPr lang="en-GB" dirty="0" smtClean="0">
                <a:latin typeface="Comic Sans MS" panose="030F0702030302020204" pitchFamily="66" charset="0"/>
              </a:rPr>
              <a:t>.</a:t>
            </a:r>
          </a:p>
          <a:p>
            <a:pPr>
              <a:lnSpc>
                <a:spcPct val="150000"/>
              </a:lnSpc>
            </a:pPr>
            <a:endParaRPr lang="en-GB" dirty="0" smtClean="0">
              <a:latin typeface="Comic Sans MS" panose="030F0702030302020204" pitchFamily="66" charset="0"/>
            </a:endParaRPr>
          </a:p>
          <a:p>
            <a:pPr>
              <a:lnSpc>
                <a:spcPct val="150000"/>
              </a:lnSpc>
            </a:pPr>
            <a:r>
              <a:rPr lang="en-GB" dirty="0" smtClean="0">
                <a:latin typeface="Comic Sans MS" panose="030F0702030302020204" pitchFamily="66" charset="0"/>
              </a:rPr>
              <a:t>There is adult supervision in the playground – The</a:t>
            </a:r>
            <a:r>
              <a:rPr lang="en-GB" baseline="0" dirty="0" smtClean="0">
                <a:latin typeface="Comic Sans MS" panose="030F0702030302020204" pitchFamily="66" charset="0"/>
              </a:rPr>
              <a:t> P1 children will be in them playground by themselves at least until October. </a:t>
            </a:r>
            <a:endParaRPr lang="en-GB" dirty="0">
              <a:latin typeface="Comic Sans MS" panose="030F0702030302020204" pitchFamily="66" charset="0"/>
            </a:endParaRPr>
          </a:p>
          <a:p>
            <a:pPr>
              <a:lnSpc>
                <a:spcPct val="150000"/>
              </a:lnSpc>
            </a:pPr>
            <a:endParaRPr lang="en-GB" dirty="0">
              <a:latin typeface="Comic Sans MS" panose="030F0702030302020204" pitchFamily="66" charset="0"/>
            </a:endParaRPr>
          </a:p>
          <a:p>
            <a:pPr defTabSz="914235">
              <a:lnSpc>
                <a:spcPct val="150000"/>
              </a:lnSpc>
              <a:defRPr/>
            </a:pPr>
            <a:r>
              <a:rPr lang="en-US" altLang="en-US" b="1" u="sng" dirty="0">
                <a:latin typeface="Comic Sans MS" panose="030F0702030302020204" pitchFamily="66" charset="0"/>
              </a:rPr>
              <a:t>Wet Weather </a:t>
            </a:r>
            <a:r>
              <a:rPr lang="en-US" altLang="en-US" dirty="0">
                <a:latin typeface="Comic Sans MS" panose="030F0702030302020204" pitchFamily="66" charset="0"/>
              </a:rPr>
              <a:t>– Children will go out to play if very light rain, so it is important for children to have a jacket at school. </a:t>
            </a:r>
            <a:endParaRPr lang="en-US" altLang="en-US" dirty="0" smtClean="0">
              <a:latin typeface="Comic Sans MS" panose="030F0702030302020204" pitchFamily="66" charset="0"/>
            </a:endParaRPr>
          </a:p>
          <a:p>
            <a:pPr defTabSz="914235">
              <a:lnSpc>
                <a:spcPct val="150000"/>
              </a:lnSpc>
              <a:defRPr/>
            </a:pPr>
            <a:endParaRPr lang="en-US" dirty="0" smtClean="0">
              <a:latin typeface="Comic Sans MS" panose="030F0702030302020204" pitchFamily="66" charset="0"/>
            </a:endParaRPr>
          </a:p>
          <a:p>
            <a:pPr defTabSz="914235">
              <a:lnSpc>
                <a:spcPct val="150000"/>
              </a:lnSpc>
              <a:defRPr/>
            </a:pPr>
            <a:r>
              <a:rPr lang="en-GB" dirty="0" smtClean="0">
                <a:latin typeface="Comic Sans MS" panose="030F0702030302020204" pitchFamily="66" charset="0"/>
              </a:rPr>
              <a:t>During </a:t>
            </a:r>
            <a:r>
              <a:rPr lang="en-GB" dirty="0">
                <a:latin typeface="Comic Sans MS" panose="030F0702030302020204" pitchFamily="66" charset="0"/>
              </a:rPr>
              <a:t>very wet weather, the children remain indoors supervised by support staff and </a:t>
            </a:r>
            <a:r>
              <a:rPr lang="en-GB" dirty="0" smtClean="0">
                <a:latin typeface="Comic Sans MS" panose="030F0702030302020204" pitchFamily="66" charset="0"/>
              </a:rPr>
              <a:t>hopefully P7 </a:t>
            </a:r>
            <a:r>
              <a:rPr lang="en-GB" dirty="0">
                <a:latin typeface="Comic Sans MS" panose="030F0702030302020204" pitchFamily="66" charset="0"/>
              </a:rPr>
              <a:t>monitors. </a:t>
            </a:r>
          </a:p>
          <a:p>
            <a:pPr eaLnBrk="1" hangingPunct="1"/>
            <a:endParaRPr lang="en-US" altLang="en-US" dirty="0"/>
          </a:p>
          <a:p>
            <a:pPr eaLnBrk="1" hangingPunct="1"/>
            <a:endParaRPr lang="en-US" altLang="en-US" dirty="0"/>
          </a:p>
          <a:p>
            <a:r>
              <a:rPr lang="en-GB" dirty="0"/>
              <a:t> </a:t>
            </a:r>
          </a:p>
          <a:p>
            <a:endParaRPr lang="en-GB" dirty="0"/>
          </a:p>
        </p:txBody>
      </p:sp>
      <p:sp>
        <p:nvSpPr>
          <p:cNvPr id="4" name="Slide Number Placeholder 3"/>
          <p:cNvSpPr>
            <a:spLocks noGrp="1"/>
          </p:cNvSpPr>
          <p:nvPr>
            <p:ph type="sldNum" sz="quarter" idx="10"/>
          </p:nvPr>
        </p:nvSpPr>
        <p:spPr/>
        <p:txBody>
          <a:bodyPr/>
          <a:lstStyle/>
          <a:p>
            <a:fld id="{E15E5CEF-6C7C-46B2-ACCE-1FEF3801998D}"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35">
              <a:defRPr/>
            </a:pPr>
            <a:r>
              <a:rPr lang="en-GB" dirty="0" smtClean="0">
                <a:latin typeface="Comic Sans MS" pitchFamily="66" charset="0"/>
              </a:rPr>
              <a:t>P1-5 </a:t>
            </a:r>
            <a:r>
              <a:rPr lang="en-GB" dirty="0">
                <a:latin typeface="Comic Sans MS" pitchFamily="66" charset="0"/>
              </a:rPr>
              <a:t>are entitled to a free school meal.</a:t>
            </a:r>
          </a:p>
          <a:p>
            <a:pPr defTabSz="914235">
              <a:defRPr/>
            </a:pPr>
            <a:endParaRPr lang="en-GB" dirty="0">
              <a:latin typeface="Comic Sans MS" pitchFamily="66" charset="0"/>
            </a:endParaRPr>
          </a:p>
          <a:p>
            <a:pPr defTabSz="914235">
              <a:defRPr/>
            </a:pPr>
            <a:r>
              <a:rPr lang="en-GB" dirty="0">
                <a:latin typeface="Comic Sans MS" pitchFamily="66" charset="0"/>
              </a:rPr>
              <a:t>The school will email you a copy of the lunch menu as soon as they are made available to us.  More information is available on the </a:t>
            </a:r>
            <a:r>
              <a:rPr lang="en-GB" dirty="0">
                <a:latin typeface="Comic Sans MS" pitchFamily="66" charset="0"/>
                <a:hlinkClick r:id="rId3"/>
              </a:rPr>
              <a:t>EDC website.</a:t>
            </a:r>
            <a:endParaRPr lang="en-GB" dirty="0">
              <a:latin typeface="Comic Sans MS" pitchFamily="66" charset="0"/>
            </a:endParaRPr>
          </a:p>
          <a:p>
            <a:pPr defTabSz="914235">
              <a:defRPr/>
            </a:pPr>
            <a:endParaRPr lang="en-GB" dirty="0">
              <a:latin typeface="Comic Sans MS" pitchFamily="66" charset="0"/>
            </a:endParaRPr>
          </a:p>
          <a:p>
            <a:pPr defTabSz="914235">
              <a:defRPr/>
            </a:pPr>
            <a:r>
              <a:rPr lang="en-GB" dirty="0">
                <a:latin typeface="Comic Sans MS" pitchFamily="66" charset="0"/>
              </a:rPr>
              <a:t>Children can bring their own packed lunch with them – try not to pack too much. We want to make sure they have time to play too.</a:t>
            </a:r>
          </a:p>
          <a:p>
            <a:pPr defTabSz="914235">
              <a:defRPr/>
            </a:pPr>
            <a:endParaRPr lang="en-GB" dirty="0">
              <a:latin typeface="Comic Sans MS" pitchFamily="66" charset="0"/>
            </a:endParaRPr>
          </a:p>
          <a:p>
            <a:pPr defTabSz="914235">
              <a:defRPr/>
            </a:pPr>
            <a:r>
              <a:rPr lang="en-GB" dirty="0" smtClean="0">
                <a:latin typeface="Comic Sans MS" pitchFamily="66" charset="0"/>
              </a:rPr>
              <a:t>The children are supervised in the </a:t>
            </a:r>
            <a:r>
              <a:rPr lang="en-GB" dirty="0">
                <a:latin typeface="Comic Sans MS" pitchFamily="66" charset="0"/>
              </a:rPr>
              <a:t>lunch </a:t>
            </a:r>
            <a:r>
              <a:rPr lang="en-GB" dirty="0" smtClean="0">
                <a:latin typeface="Comic Sans MS" pitchFamily="66" charset="0"/>
              </a:rPr>
              <a:t>hall.</a:t>
            </a:r>
            <a:r>
              <a:rPr lang="en-GB" baseline="0" dirty="0" smtClean="0">
                <a:latin typeface="Comic Sans MS" pitchFamily="66" charset="0"/>
              </a:rPr>
              <a:t> </a:t>
            </a:r>
            <a:endParaRPr lang="en-GB" dirty="0">
              <a:latin typeface="Comic Sans MS" pitchFamily="66" charset="0"/>
            </a:endParaRPr>
          </a:p>
          <a:p>
            <a:pPr defTabSz="914235">
              <a:defRPr/>
            </a:pPr>
            <a:endParaRPr lang="en-GB" dirty="0">
              <a:latin typeface="Comic Sans MS" pitchFamily="66" charset="0"/>
            </a:endParaRPr>
          </a:p>
          <a:p>
            <a:pPr defTabSz="914235">
              <a:defRPr/>
            </a:pPr>
            <a:endParaRPr lang="en-GB" dirty="0">
              <a:latin typeface="Comic Sans MS" pitchFamily="66" charset="0"/>
            </a:endParaRPr>
          </a:p>
          <a:p>
            <a:pPr defTabSz="914235">
              <a:defRPr/>
            </a:pPr>
            <a:endParaRPr lang="en-GB" dirty="0">
              <a:latin typeface="Comic Sans MS" pitchFamily="66" charset="0"/>
            </a:endParaRPr>
          </a:p>
          <a:p>
            <a:pPr algn="l">
              <a:buNone/>
            </a:pPr>
            <a:endParaRPr lang="en-GB" dirty="0">
              <a:latin typeface="Comic Sans MS" pitchFamily="66" charset="0"/>
            </a:endParaRPr>
          </a:p>
          <a:p>
            <a:endParaRPr lang="en-GB" dirty="0"/>
          </a:p>
        </p:txBody>
      </p:sp>
      <p:sp>
        <p:nvSpPr>
          <p:cNvPr id="4" name="Slide Number Placeholder 3"/>
          <p:cNvSpPr>
            <a:spLocks noGrp="1"/>
          </p:cNvSpPr>
          <p:nvPr>
            <p:ph type="sldNum" sz="quarter" idx="10"/>
          </p:nvPr>
        </p:nvSpPr>
        <p:spPr/>
        <p:txBody>
          <a:bodyPr/>
          <a:lstStyle/>
          <a:p>
            <a:fld id="{E15E5CEF-6C7C-46B2-ACCE-1FEF3801998D}"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omic Sans MS" panose="030F0702030302020204" pitchFamily="66" charset="0"/>
              </a:rPr>
              <a:t>Each day the teacher will let the children know what the choices for lunch are and they will be helped to choose the school lunch they want.</a:t>
            </a:r>
          </a:p>
          <a:p>
            <a:endParaRPr lang="en-GB" b="1" dirty="0">
              <a:latin typeface="Comic Sans MS" panose="030F0702030302020204" pitchFamily="66" charset="0"/>
            </a:endParaRPr>
          </a:p>
          <a:p>
            <a:r>
              <a:rPr lang="en-GB" b="1" dirty="0">
                <a:latin typeface="Comic Sans MS" panose="030F0702030302020204" pitchFamily="66" charset="0"/>
              </a:rPr>
              <a:t>Children can either order their own lunch on the whiteboard in class or they can order at home</a:t>
            </a:r>
            <a:r>
              <a:rPr lang="en-GB" b="1" dirty="0" smtClean="0">
                <a:latin typeface="Comic Sans MS" panose="030F0702030302020204" pitchFamily="66" charset="0"/>
              </a:rPr>
              <a:t>.</a:t>
            </a:r>
          </a:p>
          <a:p>
            <a:endParaRPr lang="en-GB" b="1" dirty="0" smtClean="0">
              <a:latin typeface="Comic Sans MS" panose="030F0702030302020204" pitchFamily="66" charset="0"/>
            </a:endParaRPr>
          </a:p>
          <a:p>
            <a:r>
              <a:rPr lang="en-GB" b="1" dirty="0" smtClean="0">
                <a:latin typeface="Comic Sans MS" panose="030F0702030302020204" pitchFamily="66" charset="0"/>
              </a:rPr>
              <a:t>**They</a:t>
            </a:r>
            <a:r>
              <a:rPr lang="en-GB" b="1" baseline="0" dirty="0" smtClean="0">
                <a:latin typeface="Comic Sans MS" panose="030F0702030302020204" pitchFamily="66" charset="0"/>
              </a:rPr>
              <a:t> will not be able to order at home immediately.</a:t>
            </a:r>
            <a:endParaRPr lang="en-GB" b="1" dirty="0" smtClean="0">
              <a:latin typeface="Comic Sans MS" panose="030F0702030302020204" pitchFamily="66" charset="0"/>
            </a:endParaRPr>
          </a:p>
          <a:p>
            <a:r>
              <a:rPr lang="en-GB" b="1" dirty="0" smtClean="0">
                <a:latin typeface="Comic Sans MS" panose="030F0702030302020204" pitchFamily="66" charset="0"/>
              </a:rPr>
              <a:t>Once</a:t>
            </a:r>
            <a:r>
              <a:rPr lang="en-GB" b="1" baseline="0" dirty="0" smtClean="0">
                <a:latin typeface="Comic Sans MS" panose="030F0702030302020204" pitchFamily="66" charset="0"/>
              </a:rPr>
              <a:t> the children start school and are officially on our system, you will receive a letter from the office with information about the </a:t>
            </a:r>
            <a:r>
              <a:rPr lang="en-GB" b="1" baseline="0" dirty="0" err="1" smtClean="0">
                <a:latin typeface="Comic Sans MS" panose="030F0702030302020204" pitchFamily="66" charset="0"/>
              </a:rPr>
              <a:t>i</a:t>
            </a:r>
            <a:r>
              <a:rPr lang="en-GB" b="1" baseline="0" dirty="0" smtClean="0">
                <a:latin typeface="Comic Sans MS" panose="030F0702030302020204" pitchFamily="66" charset="0"/>
              </a:rPr>
              <a:t>-pay system –where pupils can order and pay for lunch. The letter will provide you with log in details and instructions regarding how to log in, order etc.</a:t>
            </a:r>
          </a:p>
          <a:p>
            <a:endParaRPr lang="en-GB" dirty="0">
              <a:latin typeface="Comic Sans MS" panose="030F0702030302020204" pitchFamily="66" charset="0"/>
            </a:endParaRPr>
          </a:p>
          <a:p>
            <a:r>
              <a:rPr lang="en-GB" b="1" dirty="0" smtClean="0">
                <a:latin typeface="Comic Sans MS" panose="030F0702030302020204" pitchFamily="66" charset="0"/>
              </a:rPr>
              <a:t>In</a:t>
            </a:r>
            <a:r>
              <a:rPr lang="en-GB" b="1" baseline="0" dirty="0" smtClean="0">
                <a:latin typeface="Comic Sans MS" panose="030F0702030302020204" pitchFamily="66" charset="0"/>
              </a:rPr>
              <a:t> the future, </a:t>
            </a:r>
            <a:r>
              <a:rPr lang="en-GB" b="1" dirty="0" smtClean="0">
                <a:latin typeface="Comic Sans MS" panose="030F0702030302020204" pitchFamily="66" charset="0"/>
              </a:rPr>
              <a:t>children may </a:t>
            </a:r>
            <a:r>
              <a:rPr lang="en-GB" b="1" dirty="0">
                <a:latin typeface="Comic Sans MS" panose="030F0702030302020204" pitchFamily="66" charset="0"/>
              </a:rPr>
              <a:t>be given a coloured band depending on what option they chose. This helps catering and school staff make sure they get the dinner they ordered.</a:t>
            </a:r>
          </a:p>
          <a:p>
            <a:endParaRPr lang="en-GB" dirty="0">
              <a:latin typeface="Comic Sans MS" panose="030F0702030302020204" pitchFamily="66" charset="0"/>
            </a:endParaRPr>
          </a:p>
          <a:p>
            <a:r>
              <a:rPr lang="en-GB" dirty="0">
                <a:latin typeface="Comic Sans MS" panose="030F0702030302020204" pitchFamily="66" charset="0"/>
              </a:rPr>
              <a:t>It would really help if parents discussed lunch choices each morning before coming to school. </a:t>
            </a:r>
            <a:endParaRPr lang="en-GB" dirty="0" smtClean="0">
              <a:latin typeface="Comic Sans MS" panose="030F0702030302020204" pitchFamily="66" charset="0"/>
            </a:endParaRPr>
          </a:p>
          <a:p>
            <a:endParaRPr lang="en-GB" dirty="0" smtClean="0">
              <a:latin typeface="Comic Sans MS" panose="030F0702030302020204" pitchFamily="66" charset="0"/>
            </a:endParaRPr>
          </a:p>
          <a:p>
            <a:r>
              <a:rPr lang="en-GB" dirty="0" smtClean="0">
                <a:latin typeface="Comic Sans MS" panose="030F0702030302020204" pitchFamily="66" charset="0"/>
              </a:rPr>
              <a:t>You will get an</a:t>
            </a:r>
            <a:r>
              <a:rPr lang="en-GB" baseline="0" dirty="0" smtClean="0">
                <a:latin typeface="Comic Sans MS" panose="030F0702030302020204" pitchFamily="66" charset="0"/>
              </a:rPr>
              <a:t> opportunity to experience a school lunch tomorrow- many of you have signed up for this – come to front entrance at ……</a:t>
            </a:r>
            <a:endParaRPr lang="en-GB" dirty="0">
              <a:latin typeface="Comic Sans MS" panose="030F0702030302020204" pitchFamily="66" charset="0"/>
            </a:endParaRPr>
          </a:p>
          <a:p>
            <a:endParaRPr lang="en-GB" dirty="0"/>
          </a:p>
        </p:txBody>
      </p:sp>
      <p:sp>
        <p:nvSpPr>
          <p:cNvPr id="4" name="Slide Number Placeholder 3"/>
          <p:cNvSpPr>
            <a:spLocks noGrp="1"/>
          </p:cNvSpPr>
          <p:nvPr>
            <p:ph type="sldNum" sz="quarter" idx="5"/>
          </p:nvPr>
        </p:nvSpPr>
        <p:spPr/>
        <p:txBody>
          <a:bodyPr/>
          <a:lstStyle/>
          <a:p>
            <a:fld id="{E15E5CEF-6C7C-46B2-ACCE-1FEF3801998D}" type="slidenum">
              <a:rPr lang="en-GB" smtClean="0"/>
              <a:pPr/>
              <a:t>16</a:t>
            </a:fld>
            <a:endParaRPr lang="en-GB"/>
          </a:p>
        </p:txBody>
      </p:sp>
    </p:spTree>
    <p:extLst>
      <p:ext uri="{BB962C8B-B14F-4D97-AF65-F5344CB8AC3E}">
        <p14:creationId xmlns:p14="http://schemas.microsoft.com/office/powerpoint/2010/main" val="2750813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buFont typeface="Wingdings" pitchFamily="2" charset="2"/>
              <a:buNone/>
            </a:pPr>
            <a:r>
              <a:rPr lang="en-GB" dirty="0" smtClean="0">
                <a:latin typeface="Comic Sans MS" pitchFamily="66" charset="0"/>
              </a:rPr>
              <a:t>P1 homework normally consists of</a:t>
            </a:r>
          </a:p>
          <a:p>
            <a:pPr>
              <a:lnSpc>
                <a:spcPct val="150000"/>
              </a:lnSpc>
              <a:buFont typeface="Wingdings" pitchFamily="2" charset="2"/>
              <a:buNone/>
            </a:pPr>
            <a:endParaRPr lang="en-GB" dirty="0" smtClean="0">
              <a:latin typeface="Comic Sans MS" pitchFamily="66" charset="0"/>
            </a:endParaRPr>
          </a:p>
          <a:p>
            <a:pPr>
              <a:lnSpc>
                <a:spcPct val="150000"/>
              </a:lnSpc>
              <a:buFont typeface="Wingdings" pitchFamily="2" charset="2"/>
              <a:buNone/>
            </a:pPr>
            <a:r>
              <a:rPr lang="en-GB" dirty="0" smtClean="0">
                <a:latin typeface="Comic Sans MS" pitchFamily="66" charset="0"/>
              </a:rPr>
              <a:t>You can help by .  . . </a:t>
            </a:r>
            <a:endParaRPr lang="en-GB" dirty="0">
              <a:latin typeface="Comic Sans MS" pitchFamily="66" charset="0"/>
            </a:endParaRPr>
          </a:p>
          <a:p>
            <a:pPr>
              <a:lnSpc>
                <a:spcPct val="150000"/>
              </a:lnSpc>
              <a:buFont typeface="Wingdings" pitchFamily="2" charset="2"/>
              <a:buChar char="Ø"/>
            </a:pPr>
            <a:endParaRPr lang="en-GB" dirty="0">
              <a:latin typeface="Comic Sans MS" pitchFamily="66" charset="0"/>
            </a:endParaRPr>
          </a:p>
          <a:p>
            <a:pPr>
              <a:lnSpc>
                <a:spcPct val="150000"/>
              </a:lnSpc>
              <a:buFont typeface="Wingdings" pitchFamily="2" charset="2"/>
              <a:buChar char="Ø"/>
            </a:pPr>
            <a:r>
              <a:rPr lang="en-GB" dirty="0">
                <a:latin typeface="Comic Sans MS" pitchFamily="66" charset="0"/>
              </a:rPr>
              <a:t>Regular, short reinforcement sessions with your child</a:t>
            </a:r>
          </a:p>
          <a:p>
            <a:pPr>
              <a:lnSpc>
                <a:spcPct val="150000"/>
              </a:lnSpc>
              <a:buFont typeface="Wingdings" pitchFamily="2" charset="2"/>
              <a:buChar char="Ø"/>
            </a:pPr>
            <a:endParaRPr lang="en-GB" dirty="0">
              <a:latin typeface="Comic Sans MS" pitchFamily="66" charset="0"/>
            </a:endParaRPr>
          </a:p>
          <a:p>
            <a:pPr>
              <a:lnSpc>
                <a:spcPct val="150000"/>
              </a:lnSpc>
              <a:buFont typeface="Wingdings" pitchFamily="2" charset="2"/>
              <a:buChar char="Ø"/>
            </a:pPr>
            <a:r>
              <a:rPr lang="en-GB" dirty="0">
                <a:latin typeface="Comic Sans MS" pitchFamily="66" charset="0"/>
              </a:rPr>
              <a:t>   Choose a time that you will get the best out of your child.</a:t>
            </a:r>
          </a:p>
          <a:p>
            <a:pPr>
              <a:lnSpc>
                <a:spcPct val="150000"/>
              </a:lnSpc>
              <a:buFont typeface="Wingdings" pitchFamily="2" charset="2"/>
              <a:buChar char="Ø"/>
            </a:pPr>
            <a:endParaRPr lang="en-GB" dirty="0">
              <a:latin typeface="Comic Sans MS" pitchFamily="66" charset="0"/>
            </a:endParaRPr>
          </a:p>
          <a:p>
            <a:pPr>
              <a:lnSpc>
                <a:spcPct val="150000"/>
              </a:lnSpc>
              <a:buFont typeface="Wingdings" pitchFamily="2" charset="2"/>
              <a:buChar char="Ø"/>
            </a:pPr>
            <a:r>
              <a:rPr lang="en-GB" dirty="0">
                <a:latin typeface="Comic Sans MS" pitchFamily="66" charset="0"/>
              </a:rPr>
              <a:t>Give lots of praise and positive reinforcement</a:t>
            </a:r>
          </a:p>
          <a:p>
            <a:pPr>
              <a:lnSpc>
                <a:spcPct val="150000"/>
              </a:lnSpc>
              <a:buFont typeface="Wingdings" pitchFamily="2" charset="2"/>
              <a:buChar char="Ø"/>
            </a:pPr>
            <a:endParaRPr lang="en-GB" dirty="0">
              <a:latin typeface="Comic Sans MS" pitchFamily="66" charset="0"/>
            </a:endParaRPr>
          </a:p>
          <a:p>
            <a:pPr>
              <a:lnSpc>
                <a:spcPct val="150000"/>
              </a:lnSpc>
              <a:buFont typeface="Wingdings" pitchFamily="2" charset="2"/>
              <a:buChar char="Ø"/>
            </a:pPr>
            <a:r>
              <a:rPr lang="en-GB" dirty="0">
                <a:latin typeface="Comic Sans MS" pitchFamily="66" charset="0"/>
              </a:rPr>
              <a:t>  If your child is finding something really hard or getting    </a:t>
            </a:r>
          </a:p>
          <a:p>
            <a:pPr>
              <a:lnSpc>
                <a:spcPct val="150000"/>
              </a:lnSpc>
            </a:pPr>
            <a:r>
              <a:rPr lang="en-GB" dirty="0">
                <a:latin typeface="Comic Sans MS" pitchFamily="66" charset="0"/>
              </a:rPr>
              <a:t>   upset, stop and try again at another time.</a:t>
            </a:r>
          </a:p>
          <a:p>
            <a:pPr>
              <a:lnSpc>
                <a:spcPct val="150000"/>
              </a:lnSpc>
            </a:pPr>
            <a:endParaRPr lang="en-GB" dirty="0">
              <a:latin typeface="Comic Sans MS" pitchFamily="66" charset="0"/>
            </a:endParaRPr>
          </a:p>
          <a:p>
            <a:pPr>
              <a:lnSpc>
                <a:spcPct val="150000"/>
              </a:lnSpc>
              <a:buFont typeface="Wingdings" pitchFamily="2" charset="2"/>
              <a:buChar char="Ø"/>
            </a:pPr>
            <a:r>
              <a:rPr lang="en-GB" dirty="0">
                <a:latin typeface="Comic Sans MS" pitchFamily="66" charset="0"/>
              </a:rPr>
              <a:t>  Practise, Practise, Practise! -  Phonics and sight vocabulary</a:t>
            </a:r>
          </a:p>
          <a:p>
            <a:pPr>
              <a:lnSpc>
                <a:spcPct val="150000"/>
              </a:lnSpc>
              <a:buFont typeface="Wingdings" pitchFamily="2" charset="2"/>
              <a:buChar char="Ø"/>
            </a:pPr>
            <a:endParaRPr lang="en-GB" dirty="0">
              <a:latin typeface="Comic Sans MS" pitchFamily="66" charset="0"/>
            </a:endParaRPr>
          </a:p>
          <a:p>
            <a:pPr defTabSz="914235">
              <a:lnSpc>
                <a:spcPct val="150000"/>
              </a:lnSpc>
              <a:buFont typeface="Wingdings" pitchFamily="2" charset="2"/>
              <a:buChar char="Ø"/>
              <a:defRPr/>
            </a:pPr>
            <a:r>
              <a:rPr lang="en-GB" sz="1100" dirty="0"/>
              <a:t>I will sent out a curriculum information booklet  which also provides some practical advice about how to support with some aspects of literacy and numeracy – more will follow when we do a curriculum information session when your child is at school.</a:t>
            </a:r>
            <a:endParaRPr lang="en-GB" sz="1100" b="1" i="1" dirty="0">
              <a:solidFill>
                <a:srgbClr val="009900"/>
              </a:solidFill>
              <a:latin typeface="Comic Sans MS" pitchFamily="66" charset="0"/>
            </a:endParaRPr>
          </a:p>
          <a:p>
            <a:pPr>
              <a:lnSpc>
                <a:spcPct val="150000"/>
              </a:lnSpc>
              <a:buFont typeface="Wingdings" pitchFamily="2" charset="2"/>
              <a:buChar char="Ø"/>
            </a:pPr>
            <a:endParaRPr lang="en-GB" sz="1100" dirty="0"/>
          </a:p>
          <a:p>
            <a:endParaRPr lang="en-GB" dirty="0"/>
          </a:p>
        </p:txBody>
      </p:sp>
      <p:sp>
        <p:nvSpPr>
          <p:cNvPr id="4" name="Slide Number Placeholder 3"/>
          <p:cNvSpPr>
            <a:spLocks noGrp="1"/>
          </p:cNvSpPr>
          <p:nvPr>
            <p:ph type="sldNum" sz="quarter" idx="10"/>
          </p:nvPr>
        </p:nvSpPr>
        <p:spPr/>
        <p:txBody>
          <a:bodyPr/>
          <a:lstStyle/>
          <a:p>
            <a:fld id="{E15E5CEF-6C7C-46B2-ACCE-1FEF3801998D}" type="slidenum">
              <a:rPr lang="en-GB" smtClean="0"/>
              <a:pPr/>
              <a:t>17</a:t>
            </a:fld>
            <a:endParaRPr lang="en-GB"/>
          </a:p>
        </p:txBody>
      </p:sp>
    </p:spTree>
    <p:extLst>
      <p:ext uri="{BB962C8B-B14F-4D97-AF65-F5344CB8AC3E}">
        <p14:creationId xmlns:p14="http://schemas.microsoft.com/office/powerpoint/2010/main" val="801828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698" indent="-285698">
              <a:buFont typeface="Arial" panose="020B0604020202020204" pitchFamily="34" charset="0"/>
              <a:buChar char="•"/>
            </a:pPr>
            <a:r>
              <a:rPr lang="en-GB" dirty="0">
                <a:latin typeface="Comic Sans MS" panose="030F0702030302020204" pitchFamily="66" charset="0"/>
              </a:rPr>
              <a:t>All children </a:t>
            </a:r>
            <a:r>
              <a:rPr lang="en-GB" dirty="0" smtClean="0">
                <a:latin typeface="Comic Sans MS" panose="030F0702030302020204" pitchFamily="66" charset="0"/>
              </a:rPr>
              <a:t>have</a:t>
            </a:r>
            <a:r>
              <a:rPr lang="en-GB" baseline="0" dirty="0" smtClean="0">
                <a:latin typeface="Comic Sans MS" panose="030F0702030302020204" pitchFamily="66" charset="0"/>
              </a:rPr>
              <a:t> been </a:t>
            </a:r>
            <a:r>
              <a:rPr lang="en-GB" dirty="0" smtClean="0">
                <a:latin typeface="Comic Sans MS" panose="030F0702030302020204" pitchFamily="66" charset="0"/>
              </a:rPr>
              <a:t>allocated </a:t>
            </a:r>
            <a:r>
              <a:rPr lang="en-GB" dirty="0">
                <a:latin typeface="Comic Sans MS" panose="030F0702030302020204" pitchFamily="66" charset="0"/>
              </a:rPr>
              <a:t>a buddy from Primary 7. They will probably have 2 – one </a:t>
            </a:r>
            <a:r>
              <a:rPr lang="en-GB" dirty="0" smtClean="0">
                <a:latin typeface="Comic Sans MS" panose="030F0702030302020204" pitchFamily="66" charset="0"/>
              </a:rPr>
              <a:t>from each P7 </a:t>
            </a:r>
            <a:r>
              <a:rPr lang="en-GB" dirty="0">
                <a:latin typeface="Comic Sans MS" panose="030F0702030302020204" pitchFamily="66" charset="0"/>
              </a:rPr>
              <a:t>class. </a:t>
            </a:r>
          </a:p>
          <a:p>
            <a:pPr marL="285698" indent="-285698" defTabSz="914235">
              <a:buFont typeface="Arial" panose="020B0604020202020204" pitchFamily="34" charset="0"/>
              <a:buChar char="•"/>
              <a:defRPr/>
            </a:pPr>
            <a:endParaRPr lang="en-GB" dirty="0" smtClean="0">
              <a:latin typeface="Comic Sans MS" panose="030F0702030302020204" pitchFamily="66" charset="0"/>
            </a:endParaRPr>
          </a:p>
          <a:p>
            <a:pPr marL="285698" indent="-285698">
              <a:buFont typeface="Arial" panose="020B0604020202020204" pitchFamily="34" charset="0"/>
              <a:buChar char="•"/>
            </a:pPr>
            <a:r>
              <a:rPr lang="en-GB" dirty="0" smtClean="0">
                <a:latin typeface="Comic Sans MS" panose="030F0702030302020204" pitchFamily="66" charset="0"/>
              </a:rPr>
              <a:t>We are looking forward to</a:t>
            </a:r>
            <a:r>
              <a:rPr lang="en-GB" baseline="0" dirty="0" smtClean="0">
                <a:latin typeface="Comic Sans MS" panose="030F0702030302020204" pitchFamily="66" charset="0"/>
              </a:rPr>
              <a:t> next year when the children can have more time to physically meet with their buddies.</a:t>
            </a:r>
          </a:p>
          <a:p>
            <a:pPr marL="285698" indent="-285698">
              <a:buFont typeface="Arial" panose="020B0604020202020204" pitchFamily="34" charset="0"/>
              <a:buChar char="•"/>
            </a:pPr>
            <a:endParaRPr lang="en-GB" dirty="0">
              <a:latin typeface="Comic Sans MS" panose="030F0702030302020204" pitchFamily="66" charset="0"/>
            </a:endParaRPr>
          </a:p>
          <a:p>
            <a:r>
              <a:rPr lang="en-GB" dirty="0" smtClean="0">
                <a:latin typeface="Comic Sans MS" panose="030F0702030302020204" pitchFamily="66" charset="0"/>
              </a:rPr>
              <a:t>Buddies will have </a:t>
            </a:r>
            <a:endParaRPr lang="en-GB" dirty="0">
              <a:latin typeface="Comic Sans MS" panose="030F0702030302020204" pitchFamily="66" charset="0"/>
            </a:endParaRPr>
          </a:p>
          <a:p>
            <a:pPr marL="285698" indent="-285698">
              <a:buFont typeface="Arial" panose="020B0604020202020204" pitchFamily="34" charset="0"/>
              <a:buChar char="•"/>
            </a:pPr>
            <a:r>
              <a:rPr lang="en-GB" dirty="0" smtClean="0">
                <a:latin typeface="Comic Sans MS" panose="030F0702030302020204" pitchFamily="66" charset="0"/>
              </a:rPr>
              <a:t>planned </a:t>
            </a:r>
            <a:r>
              <a:rPr lang="en-GB" dirty="0">
                <a:latin typeface="Comic Sans MS" panose="030F0702030302020204" pitchFamily="66" charset="0"/>
              </a:rPr>
              <a:t>times in the playground with </a:t>
            </a:r>
            <a:r>
              <a:rPr lang="en-GB" dirty="0" smtClean="0">
                <a:latin typeface="Comic Sans MS" panose="030F0702030302020204" pitchFamily="66" charset="0"/>
              </a:rPr>
              <a:t>them</a:t>
            </a:r>
            <a:r>
              <a:rPr lang="en-GB" baseline="0" dirty="0" smtClean="0">
                <a:latin typeface="Comic Sans MS" panose="030F0702030302020204" pitchFamily="66" charset="0"/>
              </a:rPr>
              <a:t> – looking to have at least once per week.</a:t>
            </a:r>
            <a:endParaRPr lang="en-GB" dirty="0">
              <a:latin typeface="Comic Sans MS" panose="030F0702030302020204" pitchFamily="66" charset="0"/>
            </a:endParaRPr>
          </a:p>
          <a:p>
            <a:pPr marL="285698" indent="-285698">
              <a:buFont typeface="Arial" panose="020B0604020202020204" pitchFamily="34" charset="0"/>
              <a:buChar char="•"/>
            </a:pPr>
            <a:r>
              <a:rPr lang="en-GB" dirty="0">
                <a:latin typeface="Comic Sans MS" panose="030F0702030302020204" pitchFamily="66" charset="0"/>
              </a:rPr>
              <a:t>The buddies are also used to support the P1 children at different times of the year – Wellie walks, Shared Reading, </a:t>
            </a:r>
            <a:r>
              <a:rPr lang="en-GB" dirty="0" smtClean="0">
                <a:latin typeface="Comic Sans MS" panose="030F0702030302020204" pitchFamily="66" charset="0"/>
              </a:rPr>
              <a:t>ICT,</a:t>
            </a:r>
            <a:r>
              <a:rPr lang="en-GB" baseline="0" dirty="0" smtClean="0">
                <a:latin typeface="Comic Sans MS" panose="030F0702030302020204" pitchFamily="66" charset="0"/>
              </a:rPr>
              <a:t> technology </a:t>
            </a:r>
            <a:r>
              <a:rPr lang="en-GB" baseline="0" dirty="0" err="1" smtClean="0">
                <a:latin typeface="Comic Sans MS" panose="030F0702030302020204" pitchFamily="66" charset="0"/>
              </a:rPr>
              <a:t>etc</a:t>
            </a:r>
            <a:r>
              <a:rPr lang="en-GB" baseline="0" dirty="0" smtClean="0">
                <a:latin typeface="Comic Sans MS" panose="030F0702030302020204" pitchFamily="66" charset="0"/>
              </a:rPr>
              <a:t> – aiming for twice a month – once for each of the buddies.</a:t>
            </a:r>
            <a:endParaRPr lang="en-GB" dirty="0">
              <a:latin typeface="Comic Sans MS" panose="030F0702030302020204" pitchFamily="66" charset="0"/>
            </a:endParaRPr>
          </a:p>
          <a:p>
            <a:endParaRPr lang="en-GB" dirty="0"/>
          </a:p>
        </p:txBody>
      </p:sp>
      <p:sp>
        <p:nvSpPr>
          <p:cNvPr id="4" name="Slide Number Placeholder 3"/>
          <p:cNvSpPr>
            <a:spLocks noGrp="1"/>
          </p:cNvSpPr>
          <p:nvPr>
            <p:ph type="sldNum" sz="quarter" idx="10"/>
          </p:nvPr>
        </p:nvSpPr>
        <p:spPr/>
        <p:txBody>
          <a:bodyPr/>
          <a:lstStyle/>
          <a:p>
            <a:fld id="{E15E5CEF-6C7C-46B2-ACCE-1FEF3801998D}" type="slidenum">
              <a:rPr lang="en-GB" smtClean="0"/>
              <a:pPr/>
              <a:t>18</a:t>
            </a:fld>
            <a:endParaRPr lang="en-GB"/>
          </a:p>
        </p:txBody>
      </p:sp>
    </p:spTree>
    <p:extLst>
      <p:ext uri="{BB962C8B-B14F-4D97-AF65-F5344CB8AC3E}">
        <p14:creationId xmlns:p14="http://schemas.microsoft.com/office/powerpoint/2010/main" val="2535470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b="1" dirty="0" smtClean="0">
                <a:latin typeface="Comic Sans MS" panose="030F0702030302020204" pitchFamily="66" charset="0"/>
              </a:rPr>
              <a:t>E-mail</a:t>
            </a:r>
            <a:endParaRPr lang="en-GB" b="1"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Email </a:t>
            </a:r>
            <a:r>
              <a:rPr lang="en-GB" dirty="0" smtClean="0">
                <a:latin typeface="Comic Sans MS" panose="030F0702030302020204" pitchFamily="66" charset="0"/>
              </a:rPr>
              <a:t>and</a:t>
            </a:r>
            <a:r>
              <a:rPr lang="en-GB" baseline="0" dirty="0" smtClean="0">
                <a:latin typeface="Comic Sans MS" panose="030F0702030302020204" pitchFamily="66" charset="0"/>
              </a:rPr>
              <a:t> </a:t>
            </a:r>
            <a:r>
              <a:rPr lang="en-GB" baseline="0" dirty="0" smtClean="0">
                <a:latin typeface="Comic Sans MS" panose="030F0702030302020204" pitchFamily="66" charset="0"/>
              </a:rPr>
              <a:t>text via group </a:t>
            </a:r>
            <a:r>
              <a:rPr lang="en-GB" baseline="0" dirty="0" smtClean="0">
                <a:latin typeface="Comic Sans MS" panose="030F0702030302020204" pitchFamily="66" charset="0"/>
              </a:rPr>
              <a:t>call are</a:t>
            </a:r>
            <a:r>
              <a:rPr lang="en-GB" dirty="0" smtClean="0">
                <a:latin typeface="Comic Sans MS" panose="030F0702030302020204" pitchFamily="66" charset="0"/>
              </a:rPr>
              <a:t> </a:t>
            </a:r>
            <a:r>
              <a:rPr lang="en-GB" dirty="0">
                <a:latin typeface="Comic Sans MS" panose="030F0702030302020204" pitchFamily="66" charset="0"/>
              </a:rPr>
              <a:t>the main form of communication used by the school.</a:t>
            </a:r>
          </a:p>
          <a:p>
            <a:r>
              <a:rPr lang="en-GB" dirty="0">
                <a:latin typeface="Comic Sans MS" panose="030F0702030302020204" pitchFamily="66" charset="0"/>
              </a:rPr>
              <a:t>Please check your email regularly and if you make any changes to your email address, please inform the school as soon as possible</a:t>
            </a:r>
          </a:p>
          <a:p>
            <a:endParaRPr lang="en-GB" dirty="0">
              <a:latin typeface="Comic Sans MS" panose="030F0702030302020204" pitchFamily="66" charset="0"/>
            </a:endParaRPr>
          </a:p>
          <a:p>
            <a:r>
              <a:rPr lang="en-GB" b="1" dirty="0" smtClean="0">
                <a:latin typeface="Comic Sans MS" panose="030F0702030302020204" pitchFamily="66" charset="0"/>
              </a:rPr>
              <a:t>Letters –</a:t>
            </a:r>
            <a:r>
              <a:rPr lang="en-GB" b="1" baseline="0" dirty="0" smtClean="0">
                <a:latin typeface="Comic Sans MS" panose="030F0702030302020204" pitchFamily="66" charset="0"/>
              </a:rPr>
              <a:t>still </a:t>
            </a:r>
            <a:r>
              <a:rPr lang="en-GB" b="1" baseline="0" dirty="0" smtClean="0">
                <a:latin typeface="Comic Sans MS" panose="030F0702030302020204" pitchFamily="66" charset="0"/>
              </a:rPr>
              <a:t>occasional </a:t>
            </a:r>
            <a:r>
              <a:rPr lang="en-GB" b="1" baseline="0" dirty="0" smtClean="0">
                <a:latin typeface="Comic Sans MS" panose="030F0702030302020204" pitchFamily="66" charset="0"/>
              </a:rPr>
              <a:t>letter drops particularly at start of term.</a:t>
            </a:r>
          </a:p>
          <a:p>
            <a:r>
              <a:rPr lang="en-GB" b="1" baseline="0" dirty="0" smtClean="0">
                <a:latin typeface="Comic Sans MS" panose="030F0702030302020204" pitchFamily="66" charset="0"/>
              </a:rPr>
              <a:t>Annual data, ev3 consent forms for trips, permission forms, any trip information.</a:t>
            </a:r>
          </a:p>
          <a:p>
            <a:endParaRPr lang="en-GB" b="1" dirty="0">
              <a:latin typeface="Comic Sans MS" panose="030F0702030302020204" pitchFamily="66" charset="0"/>
            </a:endParaRPr>
          </a:p>
          <a:p>
            <a:pPr defTabSz="914235">
              <a:defRPr/>
            </a:pPr>
            <a:r>
              <a:rPr lang="en-GB" dirty="0">
                <a:latin typeface="Comic Sans MS" panose="030F0702030302020204" pitchFamily="66" charset="0"/>
              </a:rPr>
              <a:t>Please regularly check your child’s bag for letters. </a:t>
            </a:r>
            <a:endParaRPr lang="en-US" altLang="en-US" dirty="0">
              <a:latin typeface="Comic Sans MS" panose="030F0702030302020204" pitchFamily="66" charset="0"/>
            </a:endParaRPr>
          </a:p>
          <a:p>
            <a:pPr defTabSz="914235">
              <a:defRPr/>
            </a:pPr>
            <a:r>
              <a:rPr lang="en-US" altLang="en-US" dirty="0">
                <a:latin typeface="Comic Sans MS" panose="030F0702030302020204" pitchFamily="66" charset="0"/>
              </a:rPr>
              <a:t>This is especially important if your child is the only little person from your house coming to school. </a:t>
            </a:r>
          </a:p>
          <a:p>
            <a:endParaRPr lang="en-GB" dirty="0">
              <a:latin typeface="Comic Sans MS" panose="030F0702030302020204" pitchFamily="66" charset="0"/>
            </a:endParaRPr>
          </a:p>
          <a:p>
            <a:endParaRPr lang="en-GB" dirty="0">
              <a:latin typeface="Comic Sans MS" panose="030F0702030302020204" pitchFamily="66" charset="0"/>
            </a:endParaRPr>
          </a:p>
          <a:p>
            <a:r>
              <a:rPr lang="en-GB" b="1" dirty="0">
                <a:latin typeface="Comic Sans MS" panose="030F0702030302020204" pitchFamily="66" charset="0"/>
              </a:rPr>
              <a:t>Twitter/School Website</a:t>
            </a:r>
          </a:p>
          <a:p>
            <a:r>
              <a:rPr lang="en-GB" dirty="0" smtClean="0">
                <a:latin typeface="Comic Sans MS" panose="030F0702030302020204" pitchFamily="66" charset="0"/>
              </a:rPr>
              <a:t>Class Teachers share what is happening</a:t>
            </a:r>
            <a:r>
              <a:rPr lang="en-GB" baseline="0" dirty="0" smtClean="0">
                <a:latin typeface="Comic Sans MS" panose="030F0702030302020204" pitchFamily="66" charset="0"/>
              </a:rPr>
              <a:t> in class via see saw which you can only access as family members. You will only be able to see your own child’s work, but the teacher will also share photos of some class work with everyone. </a:t>
            </a:r>
          </a:p>
          <a:p>
            <a:r>
              <a:rPr lang="en-GB" baseline="0" dirty="0" smtClean="0">
                <a:latin typeface="Comic Sans MS" panose="030F0702030302020204" pitchFamily="66" charset="0"/>
              </a:rPr>
              <a:t>We have also embedded a see saw blog into our school website –this means that we can share some of our great work to a wider audience – your child’s picture will only be here if we have the correct permissions.</a:t>
            </a:r>
          </a:p>
          <a:p>
            <a:endParaRPr lang="en-GB" baseline="0" dirty="0" smtClean="0">
              <a:latin typeface="Comic Sans MS" panose="030F0702030302020204" pitchFamily="66" charset="0"/>
            </a:endParaRPr>
          </a:p>
          <a:p>
            <a:r>
              <a:rPr lang="en-GB" baseline="0" dirty="0" smtClean="0">
                <a:latin typeface="Comic Sans MS" panose="030F0702030302020204" pitchFamily="66" charset="0"/>
              </a:rPr>
              <a:t>We use twitter to share whole school information and photos. </a:t>
            </a:r>
          </a:p>
          <a:p>
            <a:r>
              <a:rPr lang="en-GB" dirty="0" smtClean="0">
                <a:latin typeface="Comic Sans MS" panose="030F0702030302020204" pitchFamily="66" charset="0"/>
              </a:rPr>
              <a:t>Our </a:t>
            </a:r>
            <a:r>
              <a:rPr lang="en-GB" dirty="0">
                <a:latin typeface="Comic Sans MS" panose="030F0702030302020204" pitchFamily="66" charset="0"/>
              </a:rPr>
              <a:t>Twitter is a closed group, please request to join.     </a:t>
            </a:r>
          </a:p>
          <a:p>
            <a:r>
              <a:rPr lang="en-GB" dirty="0">
                <a:latin typeface="Comic Sans MS" panose="030F0702030302020204" pitchFamily="66" charset="0"/>
              </a:rPr>
              <a:t>               Our twitter address is Twitter @NicholasPrimary</a:t>
            </a:r>
          </a:p>
          <a:p>
            <a:endParaRPr lang="en-GB" dirty="0"/>
          </a:p>
        </p:txBody>
      </p:sp>
      <p:sp>
        <p:nvSpPr>
          <p:cNvPr id="4" name="Slide Number Placeholder 3"/>
          <p:cNvSpPr>
            <a:spLocks noGrp="1"/>
          </p:cNvSpPr>
          <p:nvPr>
            <p:ph type="sldNum" sz="quarter" idx="10"/>
          </p:nvPr>
        </p:nvSpPr>
        <p:spPr/>
        <p:txBody>
          <a:bodyPr/>
          <a:lstStyle/>
          <a:p>
            <a:fld id="{E15E5CEF-6C7C-46B2-ACCE-1FEF3801998D}"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15E5CEF-6C7C-46B2-ACCE-1FEF3801998D}"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St Nicholas, we are aware of how important it is to recognise and support the children’s achievements.</a:t>
            </a:r>
          </a:p>
          <a:p>
            <a:r>
              <a:rPr lang="en-GB" dirty="0"/>
              <a:t>We want our children to value and be proud of what they learn out with the classroom, as well as in it. </a:t>
            </a:r>
          </a:p>
          <a:p>
            <a:r>
              <a:rPr lang="en-GB" dirty="0"/>
              <a:t>We recognise and celebrate these achievements in many ways, including: assemblies, certificates, displays, posting on Seesaw, class reward systems, class shout outs, Truly Trusted awards (linked to Gospel values) and the Spirit of St Nicholas Award at the end of P7.</a:t>
            </a:r>
          </a:p>
          <a:p>
            <a:endParaRPr lang="en-GB" dirty="0"/>
          </a:p>
          <a:p>
            <a:pPr defTabSz="906170">
              <a:defRPr/>
            </a:pPr>
            <a:r>
              <a:rPr lang="en-GB" baseline="0" dirty="0" smtClean="0">
                <a:latin typeface="Comic Sans MS" panose="030F0702030302020204" pitchFamily="66" charset="0"/>
              </a:rPr>
              <a:t>We also share wider achievements via a see saw blog on our school website. </a:t>
            </a:r>
          </a:p>
          <a:p>
            <a:endParaRPr lang="en-GB" dirty="0"/>
          </a:p>
          <a:p>
            <a:r>
              <a:rPr lang="en-GB" dirty="0"/>
              <a:t>You can help by . . . </a:t>
            </a:r>
          </a:p>
          <a:p>
            <a:pPr defTabSz="906170">
              <a:defRPr/>
            </a:pPr>
            <a:r>
              <a:rPr lang="en-GB" dirty="0"/>
              <a:t>This is a wee boy in P2 who took part in The Big Stroll of the Glasgow </a:t>
            </a:r>
            <a:r>
              <a:rPr lang="en-GB" dirty="0" err="1"/>
              <a:t>Kiltwalk</a:t>
            </a:r>
            <a:r>
              <a:rPr lang="en-GB" dirty="0"/>
              <a:t>. He walked 14.4miles from Clydebank to </a:t>
            </a:r>
            <a:r>
              <a:rPr lang="en-GB" dirty="0" err="1"/>
              <a:t>Balloch</a:t>
            </a:r>
            <a:r>
              <a:rPr lang="en-GB" dirty="0"/>
              <a:t> in 6 hours and raised £600 for the Glasgow Children's Hospital Charity. </a:t>
            </a:r>
          </a:p>
          <a:p>
            <a:endParaRPr lang="en-GB" dirty="0"/>
          </a:p>
        </p:txBody>
      </p:sp>
      <p:sp>
        <p:nvSpPr>
          <p:cNvPr id="4" name="Slide Number Placeholder 3"/>
          <p:cNvSpPr>
            <a:spLocks noGrp="1"/>
          </p:cNvSpPr>
          <p:nvPr>
            <p:ph type="sldNum" sz="quarter" idx="10"/>
          </p:nvPr>
        </p:nvSpPr>
        <p:spPr/>
        <p:txBody>
          <a:bodyPr/>
          <a:lstStyle/>
          <a:p>
            <a:fld id="{E15E5CEF-6C7C-46B2-ACCE-1FEF3801998D}" type="slidenum">
              <a:rPr lang="en-GB" smtClean="0"/>
              <a:pPr/>
              <a:t>20</a:t>
            </a:fld>
            <a:endParaRPr lang="en-GB"/>
          </a:p>
        </p:txBody>
      </p:sp>
    </p:spTree>
    <p:extLst>
      <p:ext uri="{BB962C8B-B14F-4D97-AF65-F5344CB8AC3E}">
        <p14:creationId xmlns:p14="http://schemas.microsoft.com/office/powerpoint/2010/main" val="2864864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5E5CEF-6C7C-46B2-ACCE-1FEF3801998D}" type="slidenum">
              <a:rPr lang="en-GB" smtClean="0"/>
              <a:pPr/>
              <a:t>21</a:t>
            </a:fld>
            <a:endParaRPr lang="en-GB"/>
          </a:p>
        </p:txBody>
      </p:sp>
    </p:spTree>
    <p:extLst>
      <p:ext uri="{BB962C8B-B14F-4D97-AF65-F5344CB8AC3E}">
        <p14:creationId xmlns:p14="http://schemas.microsoft.com/office/powerpoint/2010/main" val="2733980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19" indent="-171419">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fld id="{E15E5CEF-6C7C-46B2-ACCE-1FEF3801998D}"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latin typeface="Comic Sans MS" panose="030F0702030302020204" pitchFamily="66" charset="0"/>
              </a:rPr>
              <a:t>EDC Policy </a:t>
            </a:r>
            <a:r>
              <a:rPr lang="en-US" dirty="0">
                <a:latin typeface="Comic Sans MS" panose="030F0702030302020204" pitchFamily="66" charset="0"/>
              </a:rPr>
              <a:t>–  Ensures the safety of pupils</a:t>
            </a:r>
          </a:p>
          <a:p>
            <a:pPr lvl="2"/>
            <a:r>
              <a:rPr lang="en-US" sz="2200" dirty="0">
                <a:latin typeface="Comic Sans MS" panose="030F0702030302020204" pitchFamily="66" charset="0"/>
              </a:rPr>
              <a:t>Contact parents of absent children if we had not been notified of an absence	</a:t>
            </a:r>
          </a:p>
          <a:p>
            <a:pPr lvl="2"/>
            <a:r>
              <a:rPr lang="en-US" sz="2200" dirty="0">
                <a:latin typeface="Comic Sans MS" panose="030F0702030302020204" pitchFamily="66" charset="0"/>
              </a:rPr>
              <a:t>followed by the emergency contacts, </a:t>
            </a:r>
          </a:p>
          <a:p>
            <a:pPr lvl="2"/>
            <a:r>
              <a:rPr lang="en-US" sz="2200" dirty="0">
                <a:latin typeface="Comic Sans MS" panose="030F0702030302020204" pitchFamily="66" charset="0"/>
              </a:rPr>
              <a:t>followed by attendance officer and </a:t>
            </a:r>
          </a:p>
          <a:p>
            <a:pPr lvl="2"/>
            <a:r>
              <a:rPr lang="en-US" sz="2200" dirty="0">
                <a:latin typeface="Comic Sans MS" panose="030F0702030302020204" pitchFamily="66" charset="0"/>
              </a:rPr>
              <a:t>finally the police if there is no contact made</a:t>
            </a:r>
          </a:p>
          <a:p>
            <a:endParaRPr lang="en-GB" dirty="0"/>
          </a:p>
        </p:txBody>
      </p:sp>
      <p:sp>
        <p:nvSpPr>
          <p:cNvPr id="4" name="Slide Number Placeholder 3"/>
          <p:cNvSpPr>
            <a:spLocks noGrp="1"/>
          </p:cNvSpPr>
          <p:nvPr>
            <p:ph type="sldNum" sz="quarter" idx="5"/>
          </p:nvPr>
        </p:nvSpPr>
        <p:spPr/>
        <p:txBody>
          <a:bodyPr/>
          <a:lstStyle/>
          <a:p>
            <a:fld id="{E15E5CEF-6C7C-46B2-ACCE-1FEF3801998D}" type="slidenum">
              <a:rPr lang="en-GB" smtClean="0"/>
              <a:pPr/>
              <a:t>23</a:t>
            </a:fld>
            <a:endParaRPr lang="en-GB"/>
          </a:p>
        </p:txBody>
      </p:sp>
    </p:spTree>
    <p:extLst>
      <p:ext uri="{BB962C8B-B14F-4D97-AF65-F5344CB8AC3E}">
        <p14:creationId xmlns:p14="http://schemas.microsoft.com/office/powerpoint/2010/main" val="485746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5E5CEF-6C7C-46B2-ACCE-1FEF3801998D}" type="slidenum">
              <a:rPr lang="en-GB" smtClean="0"/>
              <a:pPr/>
              <a:t>24</a:t>
            </a:fld>
            <a:endParaRPr lang="en-GB"/>
          </a:p>
        </p:txBody>
      </p:sp>
    </p:spTree>
    <p:extLst>
      <p:ext uri="{BB962C8B-B14F-4D97-AF65-F5344CB8AC3E}">
        <p14:creationId xmlns:p14="http://schemas.microsoft.com/office/powerpoint/2010/main" val="3401179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 </a:t>
            </a:r>
            <a:r>
              <a:rPr lang="en-US" sz="2600" i="1" dirty="0">
                <a:latin typeface="Comic Sans MS" panose="030F0702030302020204" pitchFamily="66" charset="0"/>
              </a:rPr>
              <a:t>Please keep all phone numbers given to the school up to date, particularly mobile telephone numbers. </a:t>
            </a:r>
          </a:p>
          <a:p>
            <a:endParaRPr lang="en-GB" sz="2600" dirty="0">
              <a:latin typeface="Comic Sans MS" panose="030F0702030302020204" pitchFamily="66" charset="0"/>
            </a:endParaRPr>
          </a:p>
          <a:p>
            <a:pPr lvl="1"/>
            <a:r>
              <a:rPr lang="en-US" sz="2600" dirty="0">
                <a:latin typeface="Comic Sans MS" panose="030F0702030302020204" pitchFamily="66" charset="0"/>
              </a:rPr>
              <a:t>If your child is unwell they should not attend school.  In cases involving sickness and/or diarrhea, children should be kept at home for 48 hours after the symptoms have stopped. </a:t>
            </a:r>
            <a:endParaRPr lang="en-GB" dirty="0"/>
          </a:p>
          <a:p>
            <a:endParaRPr lang="en-GB" dirty="0"/>
          </a:p>
        </p:txBody>
      </p:sp>
      <p:sp>
        <p:nvSpPr>
          <p:cNvPr id="4" name="Slide Number Placeholder 3"/>
          <p:cNvSpPr>
            <a:spLocks noGrp="1"/>
          </p:cNvSpPr>
          <p:nvPr>
            <p:ph type="sldNum" sz="quarter" idx="5"/>
          </p:nvPr>
        </p:nvSpPr>
        <p:spPr/>
        <p:txBody>
          <a:bodyPr/>
          <a:lstStyle/>
          <a:p>
            <a:fld id="{E15E5CEF-6C7C-46B2-ACCE-1FEF3801998D}" type="slidenum">
              <a:rPr lang="en-GB" smtClean="0"/>
              <a:pPr/>
              <a:t>25</a:t>
            </a:fld>
            <a:endParaRPr lang="en-GB"/>
          </a:p>
        </p:txBody>
      </p:sp>
    </p:spTree>
    <p:extLst>
      <p:ext uri="{BB962C8B-B14F-4D97-AF65-F5344CB8AC3E}">
        <p14:creationId xmlns:p14="http://schemas.microsoft.com/office/powerpoint/2010/main" val="1068124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35">
              <a:defRPr/>
            </a:pPr>
            <a:r>
              <a:rPr lang="en-US" dirty="0">
                <a:latin typeface="Comic Sans MS" panose="030F0702030302020204" pitchFamily="66" charset="0"/>
              </a:rPr>
              <a:t>To be entitled to free school transport, you must live one mile or more by the shortest safe walking route from your catchment area primary school.</a:t>
            </a:r>
          </a:p>
          <a:p>
            <a:pPr defTabSz="914235">
              <a:defRPr/>
            </a:pPr>
            <a:r>
              <a:rPr lang="en-GB" dirty="0">
                <a:latin typeface="Comic Sans MS" pitchFamily="66" charset="0"/>
              </a:rPr>
              <a:t>If you are eligible, please obtain an application form from the school office or the </a:t>
            </a:r>
            <a:r>
              <a:rPr lang="en-GB" dirty="0">
                <a:latin typeface="Comic Sans MS" pitchFamily="66" charset="0"/>
                <a:hlinkClick r:id="rId3"/>
              </a:rPr>
              <a:t>EDC Website.</a:t>
            </a:r>
            <a:endParaRPr lang="en-GB" dirty="0">
              <a:latin typeface="Comic Sans MS" pitchFamily="66" charset="0"/>
            </a:endParaRPr>
          </a:p>
          <a:p>
            <a:pPr defTabSz="914235">
              <a:defRPr/>
            </a:pPr>
            <a:endParaRPr lang="en-GB" dirty="0">
              <a:latin typeface="Comic Sans MS" pitchFamily="66" charset="0"/>
            </a:endParaRPr>
          </a:p>
          <a:p>
            <a:r>
              <a:rPr lang="en-GB" dirty="0">
                <a:latin typeface="Comic Sans MS" pitchFamily="66" charset="0"/>
              </a:rPr>
              <a:t>Some P1 parents choose to phase their children on the bus and don’t use the bus service in the first few days – this is a parental choice. </a:t>
            </a:r>
          </a:p>
          <a:p>
            <a:pPr marL="109709"/>
            <a:endParaRPr lang="en-GB" dirty="0">
              <a:latin typeface="Comic Sans MS" pitchFamily="66" charset="0"/>
            </a:endParaRPr>
          </a:p>
          <a:p>
            <a:r>
              <a:rPr lang="en-GB" dirty="0">
                <a:latin typeface="Comic Sans MS" pitchFamily="66" charset="0"/>
              </a:rPr>
              <a:t>If your child is going to be using the bus in the first few days – please put a note of this in writing to the office. </a:t>
            </a:r>
          </a:p>
          <a:p>
            <a:endParaRPr lang="en-GB" dirty="0">
              <a:latin typeface="Comic Sans MS" pitchFamily="66" charset="0"/>
            </a:endParaRPr>
          </a:p>
          <a:p>
            <a:r>
              <a:rPr lang="en-GB" dirty="0">
                <a:latin typeface="Comic Sans MS" pitchFamily="66" charset="0"/>
              </a:rPr>
              <a:t>A letter will go out early on in the session to ask which days your child will be using the bus – this information will then be collated by office staff and will be used to ensure everyone who should be on the bus on certain days is on the bus.</a:t>
            </a:r>
          </a:p>
          <a:p>
            <a:endParaRPr lang="en-GB" dirty="0">
              <a:latin typeface="Comic Sans MS" pitchFamily="66" charset="0"/>
            </a:endParaRPr>
          </a:p>
          <a:p>
            <a:r>
              <a:rPr lang="en-GB" dirty="0">
                <a:latin typeface="Comic Sans MS" pitchFamily="66" charset="0"/>
              </a:rPr>
              <a:t>It is very important that if there are any changes to the information you provide us with regards to the bus days – please contact the school asap. Please try not to leave it until near 3pm.  If you have regular changes, contact the office as and when or give a note to the       </a:t>
            </a:r>
          </a:p>
          <a:p>
            <a:pPr marL="109709"/>
            <a:r>
              <a:rPr lang="en-GB" dirty="0">
                <a:latin typeface="Comic Sans MS" pitchFamily="66" charset="0"/>
              </a:rPr>
              <a:t>     class teacher. </a:t>
            </a:r>
          </a:p>
          <a:p>
            <a:r>
              <a:rPr lang="en-GB" dirty="0">
                <a:latin typeface="Comic Sans MS" pitchFamily="66" charset="0"/>
              </a:rPr>
              <a:t>The children are met off of the bus by an adult in the morning and directed off into the playground where there is a staff member supervising. At the end of the day, the children gather in the hall and will be escorted to the bus.</a:t>
            </a:r>
          </a:p>
          <a:p>
            <a:endParaRPr lang="en-GB" dirty="0">
              <a:latin typeface="Comic Sans MS" pitchFamily="66" charset="0"/>
            </a:endParaRPr>
          </a:p>
          <a:p>
            <a:r>
              <a:rPr lang="en-GB" dirty="0" smtClean="0">
                <a:latin typeface="Comic Sans MS" pitchFamily="66" charset="0"/>
              </a:rPr>
              <a:t>The </a:t>
            </a:r>
            <a:r>
              <a:rPr lang="en-GB" dirty="0">
                <a:latin typeface="Comic Sans MS" pitchFamily="66" charset="0"/>
              </a:rPr>
              <a:t>driver is the only adult on the bus.</a:t>
            </a:r>
          </a:p>
          <a:p>
            <a:endParaRPr lang="en-GB" dirty="0">
              <a:latin typeface="Comic Sans MS" pitchFamily="66" charset="0"/>
            </a:endParaRPr>
          </a:p>
          <a:p>
            <a:pPr defTabSz="914235">
              <a:defRPr/>
            </a:pPr>
            <a:endParaRPr lang="en-GB" dirty="0">
              <a:latin typeface="Comic Sans MS" pitchFamily="66" charset="0"/>
            </a:endParaRPr>
          </a:p>
          <a:p>
            <a:pPr defTabSz="914235">
              <a:defRPr/>
            </a:pPr>
            <a:endParaRPr lang="en-US" dirty="0">
              <a:latin typeface="Comic Sans MS" panose="030F0702030302020204" pitchFamily="66" charset="0"/>
            </a:endParaRPr>
          </a:p>
          <a:p>
            <a:endParaRPr lang="en-GB" dirty="0"/>
          </a:p>
        </p:txBody>
      </p:sp>
      <p:sp>
        <p:nvSpPr>
          <p:cNvPr id="4" name="Slide Number Placeholder 3"/>
          <p:cNvSpPr>
            <a:spLocks noGrp="1"/>
          </p:cNvSpPr>
          <p:nvPr>
            <p:ph type="sldNum" sz="quarter" idx="10"/>
          </p:nvPr>
        </p:nvSpPr>
        <p:spPr/>
        <p:txBody>
          <a:bodyPr/>
          <a:lstStyle/>
          <a:p>
            <a:fld id="{E15E5CEF-6C7C-46B2-ACCE-1FEF3801998D}" type="slidenum">
              <a:rPr lang="en-GB" smtClean="0"/>
              <a:pPr/>
              <a:t>26</a:t>
            </a:fld>
            <a:endParaRPr lang="en-GB"/>
          </a:p>
        </p:txBody>
      </p:sp>
    </p:spTree>
    <p:extLst>
      <p:ext uri="{BB962C8B-B14F-4D97-AF65-F5344CB8AC3E}">
        <p14:creationId xmlns:p14="http://schemas.microsoft.com/office/powerpoint/2010/main" val="4130666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5E5CEF-6C7C-46B2-ACCE-1FEF3801998D}" type="slidenum">
              <a:rPr lang="en-GB" smtClean="0"/>
              <a:pPr/>
              <a:t>27</a:t>
            </a:fld>
            <a:endParaRPr lang="en-GB"/>
          </a:p>
        </p:txBody>
      </p:sp>
    </p:spTree>
    <p:extLst>
      <p:ext uri="{BB962C8B-B14F-4D97-AF65-F5344CB8AC3E}">
        <p14:creationId xmlns:p14="http://schemas.microsoft.com/office/powerpoint/2010/main" val="2376361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GB" dirty="0" smtClean="0"/>
              <a:t>I will send out a</a:t>
            </a:r>
            <a:r>
              <a:rPr lang="en-GB" baseline="0" dirty="0" smtClean="0"/>
              <a:t> curriculum information booklet  which also provides some practical advice about how to support with some aspects of literacy and numeracy – more will follow when we do a curriculum information session when your child is at school.</a:t>
            </a:r>
            <a:endParaRPr lang="en-GB" b="1" i="1" dirty="0">
              <a:solidFill>
                <a:srgbClr val="009900"/>
              </a:solidFill>
              <a:latin typeface="Comic Sans MS" pitchFamily="66" charset="0"/>
            </a:endParaRPr>
          </a:p>
          <a:p>
            <a:pPr defTabSz="914235">
              <a:defRPr/>
            </a:pPr>
            <a:endParaRPr lang="en-GB" dirty="0">
              <a:latin typeface="Comic Sans MS" pitchFamily="66" charset="0"/>
            </a:endParaRPr>
          </a:p>
          <a:p>
            <a:pPr eaLnBrk="1" hangingPunct="1"/>
            <a:endParaRPr lang="en-GB" dirty="0"/>
          </a:p>
        </p:txBody>
      </p:sp>
      <p:sp>
        <p:nvSpPr>
          <p:cNvPr id="4" name="Slide Number Placeholder 3"/>
          <p:cNvSpPr>
            <a:spLocks noGrp="1"/>
          </p:cNvSpPr>
          <p:nvPr>
            <p:ph type="sldNum" sz="quarter" idx="10"/>
          </p:nvPr>
        </p:nvSpPr>
        <p:spPr/>
        <p:txBody>
          <a:bodyPr/>
          <a:lstStyle/>
          <a:p>
            <a:fld id="{E15E5CEF-6C7C-46B2-ACCE-1FEF3801998D}" type="slidenum">
              <a:rPr lang="en-GB" smtClean="0"/>
              <a:pPr/>
              <a:t>28</a:t>
            </a:fld>
            <a:endParaRPr lang="en-GB"/>
          </a:p>
        </p:txBody>
      </p:sp>
    </p:spTree>
    <p:extLst>
      <p:ext uri="{BB962C8B-B14F-4D97-AF65-F5344CB8AC3E}">
        <p14:creationId xmlns:p14="http://schemas.microsoft.com/office/powerpoint/2010/main" val="30403139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Mrs Grogan will talk to you about this.</a:t>
            </a:r>
            <a:endParaRPr lang="en-GB" dirty="0"/>
          </a:p>
        </p:txBody>
      </p:sp>
      <p:sp>
        <p:nvSpPr>
          <p:cNvPr id="4" name="Slide Number Placeholder 3"/>
          <p:cNvSpPr>
            <a:spLocks noGrp="1"/>
          </p:cNvSpPr>
          <p:nvPr>
            <p:ph type="sldNum" sz="quarter" idx="5"/>
          </p:nvPr>
        </p:nvSpPr>
        <p:spPr/>
        <p:txBody>
          <a:bodyPr/>
          <a:lstStyle/>
          <a:p>
            <a:fld id="{E15E5CEF-6C7C-46B2-ACCE-1FEF3801998D}" type="slidenum">
              <a:rPr lang="en-GB" smtClean="0"/>
              <a:pPr/>
              <a:t>29</a:t>
            </a:fld>
            <a:endParaRPr lang="en-GB"/>
          </a:p>
        </p:txBody>
      </p:sp>
    </p:spTree>
    <p:extLst>
      <p:ext uri="{BB962C8B-B14F-4D97-AF65-F5344CB8AC3E}">
        <p14:creationId xmlns:p14="http://schemas.microsoft.com/office/powerpoint/2010/main" val="3771554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15E5CEF-6C7C-46B2-ACCE-1FEF3801998D}"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a:t>
            </a:r>
            <a:r>
              <a:rPr lang="en-GB" baseline="0" dirty="0" smtClean="0"/>
              <a:t> forward to seeing some of you tomorrow for lunch experience – 11.30</a:t>
            </a:r>
          </a:p>
          <a:p>
            <a:endParaRPr lang="en-GB" baseline="0" dirty="0" smtClean="0"/>
          </a:p>
          <a:p>
            <a:r>
              <a:rPr lang="en-GB" baseline="0" dirty="0" smtClean="0"/>
              <a:t>Next week will be the final stay and play session – Teddy Bear’s Picnic (Meet Teachers) usual time 1.45-2.30pm. Bring their teddy.</a:t>
            </a:r>
          </a:p>
          <a:p>
            <a:endParaRPr lang="en-GB" baseline="0" dirty="0" smtClean="0"/>
          </a:p>
          <a:p>
            <a:r>
              <a:rPr lang="en-GB" baseline="0" dirty="0" smtClean="0"/>
              <a:t>After next weeks session I will post a link to an evaluation form which I would really appreciate if you take the time to fill in – should only take a </a:t>
            </a:r>
            <a:r>
              <a:rPr lang="en-GB" baseline="0" smtClean="0"/>
              <a:t>few minutes.</a:t>
            </a:r>
            <a:endParaRPr lang="en-GB"/>
          </a:p>
        </p:txBody>
      </p:sp>
      <p:sp>
        <p:nvSpPr>
          <p:cNvPr id="4" name="Slide Number Placeholder 3"/>
          <p:cNvSpPr>
            <a:spLocks noGrp="1"/>
          </p:cNvSpPr>
          <p:nvPr>
            <p:ph type="sldNum" sz="quarter" idx="10"/>
          </p:nvPr>
        </p:nvSpPr>
        <p:spPr/>
        <p:txBody>
          <a:bodyPr/>
          <a:lstStyle/>
          <a:p>
            <a:fld id="{E15E5CEF-6C7C-46B2-ACCE-1FEF3801998D}" type="slidenum">
              <a:rPr lang="en-GB" smtClean="0"/>
              <a:pPr/>
              <a:t>30</a:t>
            </a:fld>
            <a:endParaRPr lang="en-GB"/>
          </a:p>
        </p:txBody>
      </p:sp>
    </p:spTree>
    <p:extLst>
      <p:ext uri="{BB962C8B-B14F-4D97-AF65-F5344CB8AC3E}">
        <p14:creationId xmlns:p14="http://schemas.microsoft.com/office/powerpoint/2010/main" val="1526075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35">
              <a:defRPr/>
            </a:pPr>
            <a:endParaRPr lang="en-GB" dirty="0">
              <a:latin typeface="Comic Sans MS" panose="030F0702030302020204" pitchFamily="66" charset="0"/>
            </a:endParaRPr>
          </a:p>
          <a:p>
            <a:pPr defTabSz="914235">
              <a:defRPr/>
            </a:pPr>
            <a:r>
              <a:rPr lang="en-GB" dirty="0">
                <a:latin typeface="Comic Sans MS" panose="030F0702030302020204" pitchFamily="66" charset="0"/>
              </a:rPr>
              <a:t>The Parish Priests Father Mackle (St Andrew’s Parish, Bearsden) and Father Currie (St Joseph’s Parish, Milngavie) offer us great support in holding </a:t>
            </a:r>
            <a:r>
              <a:rPr lang="en-GB" b="1" dirty="0">
                <a:latin typeface="Comic Sans MS" panose="030F0702030302020204" pitchFamily="66" charset="0"/>
              </a:rPr>
              <a:t>Mass</a:t>
            </a:r>
            <a:r>
              <a:rPr lang="en-GB" dirty="0">
                <a:latin typeface="Comic Sans MS" panose="030F0702030302020204" pitchFamily="66" charset="0"/>
              </a:rPr>
              <a:t> in the school on Holydays of Obligation. </a:t>
            </a:r>
          </a:p>
          <a:p>
            <a:pPr defTabSz="914235">
              <a:defRPr/>
            </a:pPr>
            <a:endParaRPr lang="en-GB" dirty="0">
              <a:latin typeface="Comic Sans MS" panose="030F0702030302020204" pitchFamily="66" charset="0"/>
            </a:endParaRPr>
          </a:p>
          <a:p>
            <a:pPr defTabSz="914235">
              <a:defRPr/>
            </a:pPr>
            <a:r>
              <a:rPr lang="en-GB" dirty="0">
                <a:latin typeface="Comic Sans MS" panose="030F0702030302020204" pitchFamily="66" charset="0"/>
              </a:rPr>
              <a:t>We also have a </a:t>
            </a:r>
            <a:r>
              <a:rPr lang="en-GB" b="1" dirty="0">
                <a:latin typeface="Comic Sans MS" panose="030F0702030302020204" pitchFamily="66" charset="0"/>
              </a:rPr>
              <a:t>yearly calendar of prayer services and special services </a:t>
            </a:r>
            <a:r>
              <a:rPr lang="en-GB" dirty="0">
                <a:latin typeface="Comic Sans MS" panose="030F0702030302020204" pitchFamily="66" charset="0"/>
              </a:rPr>
              <a:t>to which you are most welcome to attend.</a:t>
            </a:r>
          </a:p>
          <a:p>
            <a:endParaRPr lang="en-GB" dirty="0"/>
          </a:p>
        </p:txBody>
      </p:sp>
      <p:sp>
        <p:nvSpPr>
          <p:cNvPr id="4" name="Slide Number Placeholder 3"/>
          <p:cNvSpPr>
            <a:spLocks noGrp="1"/>
          </p:cNvSpPr>
          <p:nvPr>
            <p:ph type="sldNum" sz="quarter" idx="10"/>
          </p:nvPr>
        </p:nvSpPr>
        <p:spPr/>
        <p:txBody>
          <a:bodyPr/>
          <a:lstStyle/>
          <a:p>
            <a:fld id="{E15E5CEF-6C7C-46B2-ACCE-1FEF3801998D}" type="slidenum">
              <a:rPr lang="en-GB" smtClean="0"/>
              <a:pPr/>
              <a:t>4</a:t>
            </a:fld>
            <a:endParaRPr lang="en-GB"/>
          </a:p>
        </p:txBody>
      </p:sp>
    </p:spTree>
    <p:extLst>
      <p:ext uri="{BB962C8B-B14F-4D97-AF65-F5344CB8AC3E}">
        <p14:creationId xmlns:p14="http://schemas.microsoft.com/office/powerpoint/2010/main" val="3315678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15E5CEF-6C7C-46B2-ACCE-1FEF3801998D}"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35">
              <a:defRPr/>
            </a:pPr>
            <a:r>
              <a:rPr lang="en-GB" dirty="0">
                <a:solidFill>
                  <a:schemeClr val="bg1">
                    <a:lumMod val="85000"/>
                  </a:schemeClr>
                </a:solidFill>
                <a:latin typeface="Comic Sans MS" pitchFamily="66" charset="0"/>
              </a:rPr>
              <a:t>. </a:t>
            </a:r>
          </a:p>
          <a:p>
            <a:pPr defTabSz="914235">
              <a:defRPr/>
            </a:pPr>
            <a:endParaRPr lang="en-GB" dirty="0">
              <a:solidFill>
                <a:schemeClr val="bg1">
                  <a:lumMod val="85000"/>
                </a:schemeClr>
              </a:solidFill>
              <a:latin typeface="Comic Sans MS" pitchFamily="66" charset="0"/>
            </a:endParaRPr>
          </a:p>
          <a:p>
            <a:pPr defTabSz="914235">
              <a:defRPr/>
            </a:pPr>
            <a:endParaRPr lang="en-GB" dirty="0">
              <a:solidFill>
                <a:schemeClr val="bg1">
                  <a:lumMod val="85000"/>
                </a:schemeClr>
              </a:solidFill>
              <a:latin typeface="Comic Sans MS" pitchFamily="66" charset="0"/>
            </a:endParaRPr>
          </a:p>
          <a:p>
            <a:pPr defTabSz="914235">
              <a:defRPr/>
            </a:pPr>
            <a:endParaRPr lang="en-GB" dirty="0">
              <a:solidFill>
                <a:schemeClr val="bg1">
                  <a:lumMod val="85000"/>
                </a:schemeClr>
              </a:solidFill>
              <a:latin typeface="Comic Sans MS" pitchFamily="66" charset="0"/>
            </a:endParaRPr>
          </a:p>
          <a:p>
            <a:endParaRPr lang="en-GB" dirty="0"/>
          </a:p>
        </p:txBody>
      </p:sp>
      <p:sp>
        <p:nvSpPr>
          <p:cNvPr id="4" name="Slide Number Placeholder 3"/>
          <p:cNvSpPr>
            <a:spLocks noGrp="1"/>
          </p:cNvSpPr>
          <p:nvPr>
            <p:ph type="sldNum" sz="quarter" idx="10"/>
          </p:nvPr>
        </p:nvSpPr>
        <p:spPr/>
        <p:txBody>
          <a:bodyPr/>
          <a:lstStyle/>
          <a:p>
            <a:fld id="{E15E5CEF-6C7C-46B2-ACCE-1FEF3801998D}"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5E5CEF-6C7C-46B2-ACCE-1FEF3801998D}" type="slidenum">
              <a:rPr lang="en-GB" smtClean="0"/>
              <a:pPr/>
              <a:t>7</a:t>
            </a:fld>
            <a:endParaRPr lang="en-GB"/>
          </a:p>
        </p:txBody>
      </p:sp>
    </p:spTree>
    <p:extLst>
      <p:ext uri="{BB962C8B-B14F-4D97-AF65-F5344CB8AC3E}">
        <p14:creationId xmlns:p14="http://schemas.microsoft.com/office/powerpoint/2010/main" val="1064804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35">
              <a:defRPr/>
            </a:pPr>
            <a:r>
              <a:rPr lang="en-US" dirty="0">
                <a:latin typeface="Comic Sans MS" panose="030F0702030302020204" pitchFamily="66" charset="0"/>
              </a:rPr>
              <a:t>When collecting your child please stand well back from the gate to enable the class teacher to see all adults, as the children will only be allowed to go when parents and </a:t>
            </a:r>
            <a:r>
              <a:rPr lang="en-US" dirty="0" err="1">
                <a:latin typeface="Comic Sans MS" panose="030F0702030302020204" pitchFamily="66" charset="0"/>
              </a:rPr>
              <a:t>carers</a:t>
            </a:r>
            <a:r>
              <a:rPr lang="en-US" dirty="0">
                <a:latin typeface="Comic Sans MS" panose="030F0702030302020204" pitchFamily="66" charset="0"/>
              </a:rPr>
              <a:t> can be seen.</a:t>
            </a:r>
            <a:endParaRPr lang="en-GB" dirty="0">
              <a:latin typeface="Comic Sans MS" panose="030F0702030302020204" pitchFamily="66" charset="0"/>
            </a:endParaRPr>
          </a:p>
          <a:p>
            <a:endParaRPr lang="en-GB" dirty="0"/>
          </a:p>
        </p:txBody>
      </p:sp>
      <p:sp>
        <p:nvSpPr>
          <p:cNvPr id="4" name="Slide Number Placeholder 3"/>
          <p:cNvSpPr>
            <a:spLocks noGrp="1"/>
          </p:cNvSpPr>
          <p:nvPr>
            <p:ph type="sldNum" sz="quarter" idx="5"/>
          </p:nvPr>
        </p:nvSpPr>
        <p:spPr/>
        <p:txBody>
          <a:bodyPr/>
          <a:lstStyle/>
          <a:p>
            <a:fld id="{E15E5CEF-6C7C-46B2-ACCE-1FEF3801998D}" type="slidenum">
              <a:rPr lang="en-GB" smtClean="0"/>
              <a:pPr/>
              <a:t>8</a:t>
            </a:fld>
            <a:endParaRPr lang="en-GB"/>
          </a:p>
        </p:txBody>
      </p:sp>
    </p:spTree>
    <p:extLst>
      <p:ext uri="{BB962C8B-B14F-4D97-AF65-F5344CB8AC3E}">
        <p14:creationId xmlns:p14="http://schemas.microsoft.com/office/powerpoint/2010/main" val="2044245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5E5CEF-6C7C-46B2-ACCE-1FEF3801998D}" type="slidenum">
              <a:rPr lang="en-GB" smtClean="0"/>
              <a:pPr/>
              <a:t>9</a:t>
            </a:fld>
            <a:endParaRPr lang="en-GB"/>
          </a:p>
        </p:txBody>
      </p:sp>
    </p:spTree>
    <p:extLst>
      <p:ext uri="{BB962C8B-B14F-4D97-AF65-F5344CB8AC3E}">
        <p14:creationId xmlns:p14="http://schemas.microsoft.com/office/powerpoint/2010/main" val="2384346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GB" alt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lt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CE001D0-8885-4903-ABE4-544D6B35F7E4}" type="slidenum">
              <a:rPr lang="en-GB" altLang="en-US" smtClean="0"/>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365E1418-DDE4-423F-9CE1-D38CBB6FAF04}" type="slidenum">
              <a:rPr lang="en-GB" altLang="en-US" smtClean="0"/>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B7ABFB8B-2DF3-4939-A5F2-E2F887FF4657}" type="slidenum">
              <a:rPr lang="en-GB" altLang="en-US" smtClean="0"/>
              <a:pPr/>
              <a:t>‹#›</a:t>
            </a:fld>
            <a:endParaRPr lang="en-GB"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96C59246-C702-408F-B70E-A3B24C62D696}" type="slidenum">
              <a:rPr lang="en-GB" altLang="en-US" smtClean="0"/>
              <a:pPr/>
              <a:t>‹#›</a:t>
            </a:fld>
            <a:endParaRPr lang="en-GB" alt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356FB542-DE79-4427-B45D-BBE76783043A}" type="slidenum">
              <a:rPr lang="en-GB" altLang="en-US" smtClean="0"/>
              <a:pPr/>
              <a:t>‹#›</a:t>
            </a:fld>
            <a:endParaRPr lang="en-GB" alt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GB" alt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932ACC57-8196-4742-AB53-9A717825EAA2}" type="slidenum">
              <a:rPr lang="en-GB" altLang="en-US" smtClean="0"/>
              <a:pPr/>
              <a:t>‹#›</a:t>
            </a:fld>
            <a:endParaRPr lang="en-GB" alt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GB" altLang="en-US"/>
          </a:p>
        </p:txBody>
      </p:sp>
      <p:sp>
        <p:nvSpPr>
          <p:cNvPr id="8" name="Footer Placeholder 7"/>
          <p:cNvSpPr>
            <a:spLocks noGrp="1"/>
          </p:cNvSpPr>
          <p:nvPr>
            <p:ph type="ftr" sz="quarter" idx="11"/>
          </p:nvPr>
        </p:nvSpPr>
        <p:spPr/>
        <p:txBody>
          <a:bodyPr/>
          <a:lstStyle/>
          <a:p>
            <a:endParaRPr lang="en-GB" altLang="en-US"/>
          </a:p>
        </p:txBody>
      </p:sp>
      <p:sp>
        <p:nvSpPr>
          <p:cNvPr id="9" name="Slide Number Placeholder 8"/>
          <p:cNvSpPr>
            <a:spLocks noGrp="1"/>
          </p:cNvSpPr>
          <p:nvPr>
            <p:ph type="sldNum" sz="quarter" idx="12"/>
          </p:nvPr>
        </p:nvSpPr>
        <p:spPr/>
        <p:txBody>
          <a:bodyPr/>
          <a:lstStyle/>
          <a:p>
            <a:fld id="{8FE6BB33-670A-4EF6-971C-0451AB85AA7D}" type="slidenum">
              <a:rPr lang="en-GB" altLang="en-US" smtClean="0"/>
              <a:pPr/>
              <a:t>‹#›</a:t>
            </a:fld>
            <a:endParaRPr lang="en-GB"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altLang="en-US"/>
          </a:p>
        </p:txBody>
      </p:sp>
      <p:sp>
        <p:nvSpPr>
          <p:cNvPr id="4" name="Footer Placeholder 3"/>
          <p:cNvSpPr>
            <a:spLocks noGrp="1"/>
          </p:cNvSpPr>
          <p:nvPr>
            <p:ph type="ftr" sz="quarter" idx="11"/>
          </p:nvPr>
        </p:nvSpPr>
        <p:spPr/>
        <p:txBody>
          <a:bodyPr/>
          <a:lstStyle/>
          <a:p>
            <a:endParaRPr lang="en-GB" altLang="en-US"/>
          </a:p>
        </p:txBody>
      </p:sp>
      <p:sp>
        <p:nvSpPr>
          <p:cNvPr id="5" name="Slide Number Placeholder 4"/>
          <p:cNvSpPr>
            <a:spLocks noGrp="1"/>
          </p:cNvSpPr>
          <p:nvPr>
            <p:ph type="sldNum" sz="quarter" idx="12"/>
          </p:nvPr>
        </p:nvSpPr>
        <p:spPr/>
        <p:txBody>
          <a:bodyPr/>
          <a:lstStyle/>
          <a:p>
            <a:fld id="{2533F914-8B39-4369-A690-D54F0168E00E}" type="slidenum">
              <a:rPr lang="en-GB" altLang="en-US" smtClean="0"/>
              <a:pPr/>
              <a:t>‹#›</a:t>
            </a:fld>
            <a:endParaRPr lang="en-GB" alt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ltLang="en-US"/>
          </a:p>
        </p:txBody>
      </p:sp>
      <p:sp>
        <p:nvSpPr>
          <p:cNvPr id="3" name="Footer Placeholder 2"/>
          <p:cNvSpPr>
            <a:spLocks noGrp="1"/>
          </p:cNvSpPr>
          <p:nvPr>
            <p:ph type="ftr" sz="quarter" idx="11"/>
          </p:nvPr>
        </p:nvSpPr>
        <p:spPr/>
        <p:txBody>
          <a:bodyPr/>
          <a:lstStyle/>
          <a:p>
            <a:endParaRPr lang="en-GB" altLang="en-US"/>
          </a:p>
        </p:txBody>
      </p:sp>
      <p:sp>
        <p:nvSpPr>
          <p:cNvPr id="4" name="Slide Number Placeholder 3"/>
          <p:cNvSpPr>
            <a:spLocks noGrp="1"/>
          </p:cNvSpPr>
          <p:nvPr>
            <p:ph type="sldNum" sz="quarter" idx="12"/>
          </p:nvPr>
        </p:nvSpPr>
        <p:spPr/>
        <p:txBody>
          <a:bodyPr/>
          <a:lstStyle/>
          <a:p>
            <a:fld id="{4C82EBA3-E033-4486-8118-039DBC6CAC76}" type="slidenum">
              <a:rPr lang="en-GB" altLang="en-US" smtClean="0"/>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endParaRPr lang="en-GB" alt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08327C90-8F6F-41C2-9723-13299218FDE5}" type="slidenum">
              <a:rPr lang="en-GB" altLang="en-US" smtClean="0"/>
              <a:pPr/>
              <a:t>‹#›</a:t>
            </a:fld>
            <a:endParaRPr lang="en-GB"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GB" alt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lt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812E128-2F6C-418F-83E3-2A8B815A08A3}" type="slidenum">
              <a:rPr lang="en-GB" altLang="en-US" smtClean="0"/>
              <a:pPr/>
              <a:t>‹#›</a:t>
            </a:fld>
            <a:endParaRPr lang="en-GB" alt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GB" alt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lt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7214B22-2142-4C9D-8C6B-EDEA3007E673}" type="slidenum">
              <a:rPr lang="en-GB" altLang="en-US" smtClean="0"/>
              <a:pPr/>
              <a:t>‹#›</a:t>
            </a:fld>
            <a:endParaRPr lang="en-GB" alt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hyperlink" Target="https://www.eastdunbarton.gov.uk/residents/schools-and-learning/school-holiday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971600" y="908720"/>
            <a:ext cx="6871725" cy="167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srgbClr val="552579"/>
                </a:solidFill>
                <a:effectLst/>
                <a:uLnTx/>
                <a:uFillTx/>
                <a:latin typeface="+mj-lt"/>
                <a:ea typeface="+mj-ea"/>
                <a:cs typeface="+mj-cs"/>
              </a:rPr>
              <a:t/>
            </a:r>
            <a:br>
              <a:rPr kumimoji="0" lang="en-US" sz="4800" b="0" i="0" u="none" strike="noStrike" kern="1200" cap="none" spc="0" normalizeH="0" baseline="0" noProof="0" dirty="0">
                <a:ln>
                  <a:noFill/>
                </a:ln>
                <a:solidFill>
                  <a:srgbClr val="552579"/>
                </a:solidFill>
                <a:effectLst/>
                <a:uLnTx/>
                <a:uFillTx/>
                <a:latin typeface="+mj-lt"/>
                <a:ea typeface="+mj-ea"/>
                <a:cs typeface="+mj-cs"/>
              </a:rPr>
            </a:br>
            <a:r>
              <a:rPr kumimoji="0" lang="en-US" sz="4400" b="1" i="0" u="none" strike="noStrike" kern="1200" cap="none" spc="0" normalizeH="0" baseline="0" noProof="0" dirty="0">
                <a:ln>
                  <a:noFill/>
                </a:ln>
                <a:solidFill>
                  <a:srgbClr val="00B050"/>
                </a:solidFill>
                <a:effectLst/>
                <a:uLnTx/>
                <a:uFillTx/>
                <a:latin typeface="Comic Sans MS" pitchFamily="66" charset="0"/>
                <a:ea typeface="+mj-ea"/>
                <a:cs typeface="+mj-cs"/>
              </a:rPr>
              <a:t>St Nicholas’ Primary School </a:t>
            </a:r>
            <a:r>
              <a:rPr kumimoji="0" lang="en-US" sz="4400" b="0" i="0" u="none" strike="noStrike" kern="1200" cap="none" spc="0" normalizeH="0" baseline="0" noProof="0" dirty="0">
                <a:ln>
                  <a:noFill/>
                </a:ln>
                <a:solidFill>
                  <a:srgbClr val="009900"/>
                </a:solidFill>
                <a:effectLst/>
                <a:uLnTx/>
                <a:uFillTx/>
                <a:latin typeface="Comic Sans MS" pitchFamily="66" charset="0"/>
                <a:ea typeface="+mj-ea"/>
                <a:cs typeface="+mj-cs"/>
              </a:rPr>
              <a:t/>
            </a:r>
            <a:br>
              <a:rPr kumimoji="0" lang="en-US" sz="4400" b="0" i="0" u="none" strike="noStrike" kern="1200" cap="none" spc="0" normalizeH="0" baseline="0" noProof="0" dirty="0">
                <a:ln>
                  <a:noFill/>
                </a:ln>
                <a:solidFill>
                  <a:srgbClr val="009900"/>
                </a:solidFill>
                <a:effectLst/>
                <a:uLnTx/>
                <a:uFillTx/>
                <a:latin typeface="Comic Sans MS" pitchFamily="66" charset="0"/>
                <a:ea typeface="+mj-ea"/>
                <a:cs typeface="+mj-cs"/>
              </a:rPr>
            </a:br>
            <a:r>
              <a:rPr kumimoji="0" lang="en-US" sz="4400" b="0" i="0" u="none" strike="noStrike" kern="1200" cap="none" spc="0" normalizeH="0" baseline="0" noProof="0" dirty="0">
                <a:ln>
                  <a:noFill/>
                </a:ln>
                <a:solidFill>
                  <a:schemeClr val="tx1"/>
                </a:solidFill>
                <a:effectLst/>
                <a:uLnTx/>
                <a:uFillTx/>
                <a:latin typeface="Comic Sans MS" pitchFamily="66" charset="0"/>
                <a:ea typeface="+mj-ea"/>
                <a:cs typeface="+mj-cs"/>
              </a:rPr>
              <a:t> </a:t>
            </a:r>
          </a:p>
        </p:txBody>
      </p:sp>
      <p:sp>
        <p:nvSpPr>
          <p:cNvPr id="5" name="Subtitle 2"/>
          <p:cNvSpPr txBox="1">
            <a:spLocks/>
          </p:cNvSpPr>
          <p:nvPr/>
        </p:nvSpPr>
        <p:spPr bwMode="auto">
          <a:xfrm>
            <a:off x="1277011" y="4365104"/>
            <a:ext cx="6566314" cy="7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lang="en-US" sz="2800" b="1" dirty="0">
                <a:solidFill>
                  <a:srgbClr val="009900"/>
                </a:solidFill>
                <a:latin typeface="Comic Sans MS" pitchFamily="66" charset="0"/>
              </a:rPr>
              <a:t>7</a:t>
            </a:r>
            <a:r>
              <a:rPr lang="en-US" sz="2800" b="1" baseline="30000" dirty="0" smtClean="0">
                <a:solidFill>
                  <a:srgbClr val="009900"/>
                </a:solidFill>
                <a:latin typeface="Comic Sans MS" pitchFamily="66" charset="0"/>
              </a:rPr>
              <a:t>t</a:t>
            </a:r>
            <a:r>
              <a:rPr lang="en-US" sz="2800" b="1" dirty="0" smtClean="0">
                <a:solidFill>
                  <a:srgbClr val="009900"/>
                </a:solidFill>
                <a:latin typeface="Comic Sans MS" pitchFamily="66" charset="0"/>
              </a:rPr>
              <a:t> June 2022  </a:t>
            </a:r>
          </a:p>
          <a:p>
            <a:pPr marL="342900" marR="0" lvl="0" indent="-342900" algn="ctr" defTabSz="914400" rtl="0" eaLnBrk="1" fontAlgn="base" latinLnBrk="0" hangingPunct="1">
              <a:lnSpc>
                <a:spcPct val="100000"/>
              </a:lnSpc>
              <a:spcBef>
                <a:spcPct val="20000"/>
              </a:spcBef>
              <a:spcAft>
                <a:spcPct val="0"/>
              </a:spcAft>
              <a:buClrTx/>
              <a:buSzTx/>
              <a:tabLst/>
              <a:defRPr/>
            </a:pPr>
            <a:r>
              <a:rPr lang="en-US" sz="2800" b="1" dirty="0" smtClean="0">
                <a:solidFill>
                  <a:srgbClr val="009900"/>
                </a:solidFill>
                <a:latin typeface="Comic Sans MS" pitchFamily="66" charset="0"/>
              </a:rPr>
              <a:t>6.30pm</a:t>
            </a:r>
            <a:endParaRPr kumimoji="0" lang="en-US" sz="2800" b="1" i="0" u="none" strike="noStrike" kern="1200" cap="none" spc="0" normalizeH="0" baseline="0" noProof="0" dirty="0">
              <a:ln>
                <a:noFill/>
              </a:ln>
              <a:solidFill>
                <a:srgbClr val="009900"/>
              </a:solidFill>
              <a:effectLst/>
              <a:uLnTx/>
              <a:uFillTx/>
              <a:latin typeface="Comic Sans MS" pitchFamily="66" charset="0"/>
            </a:endParaRPr>
          </a:p>
        </p:txBody>
      </p:sp>
      <p:pic>
        <p:nvPicPr>
          <p:cNvPr id="6" name="Picture 5" descr="C:\Users\075cgrogan\AppData\Local\Microsoft\Windows\Temporary Internet Files\Content.IE5\JMJDVHEW\Saint nicholas badge.jpg"/>
          <p:cNvPicPr/>
          <p:nvPr/>
        </p:nvPicPr>
        <p:blipFill>
          <a:blip r:embed="rId3" cstate="print"/>
          <a:srcRect/>
          <a:stretch>
            <a:fillRect/>
          </a:stretch>
        </p:blipFill>
        <p:spPr bwMode="auto">
          <a:xfrm>
            <a:off x="7843325" y="526957"/>
            <a:ext cx="1049155" cy="1317867"/>
          </a:xfrm>
          <a:prstGeom prst="rect">
            <a:avLst/>
          </a:prstGeom>
          <a:noFill/>
          <a:ln w="9525">
            <a:noFill/>
            <a:miter lim="800000"/>
            <a:headEnd/>
            <a:tailEnd/>
          </a:ln>
        </p:spPr>
      </p:pic>
      <p:pic>
        <p:nvPicPr>
          <p:cNvPr id="7" name="Picture 2" descr="https://pbs.twimg.com/media/D6i5CPEWwAABnoy.jpg">
            <a:extLst>
              <a:ext uri="{FF2B5EF4-FFF2-40B4-BE49-F238E27FC236}">
                <a16:creationId xmlns:a16="http://schemas.microsoft.com/office/drawing/2014/main" id="{9A298B4A-15F3-4E76-81E1-3E70E470C692}"/>
              </a:ext>
            </a:extLst>
          </p:cNvPr>
          <p:cNvPicPr>
            <a:picLocks noChangeAspect="1" noChangeArrowheads="1"/>
          </p:cNvPicPr>
          <p:nvPr/>
        </p:nvPicPr>
        <p:blipFill rotWithShape="1">
          <a:blip r:embed="rId4" cstate="print"/>
          <a:srcRect l="20943" b="9159"/>
          <a:stretch/>
        </p:blipFill>
        <p:spPr bwMode="auto">
          <a:xfrm>
            <a:off x="2339752" y="1988840"/>
            <a:ext cx="4176464" cy="237626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algn="ctr"/>
            <a:r>
              <a:rPr lang="en-GB" sz="4400" dirty="0">
                <a:solidFill>
                  <a:srgbClr val="00B050"/>
                </a:solidFill>
                <a:latin typeface="Comic Sans MS" panose="030F0702030302020204" pitchFamily="66" charset="0"/>
              </a:rPr>
              <a:t>School Uniform</a:t>
            </a:r>
          </a:p>
        </p:txBody>
      </p:sp>
      <p:pic>
        <p:nvPicPr>
          <p:cNvPr id="8" name="Picture 7" descr="C:\Users\075cgrogan\AppData\Local\Microsoft\Windows\Temporary Internet Files\Content.IE5\JMJDVHEW\Saint nicholas badge.jpg"/>
          <p:cNvPicPr/>
          <p:nvPr/>
        </p:nvPicPr>
        <p:blipFill>
          <a:blip r:embed="rId3" cstate="print"/>
          <a:srcRect/>
          <a:stretch>
            <a:fillRect/>
          </a:stretch>
        </p:blipFill>
        <p:spPr bwMode="auto">
          <a:xfrm>
            <a:off x="755576" y="193502"/>
            <a:ext cx="1296144" cy="1224136"/>
          </a:xfrm>
          <a:prstGeom prst="rect">
            <a:avLst/>
          </a:prstGeom>
          <a:noFill/>
          <a:ln w="9525">
            <a:noFill/>
            <a:miter lim="800000"/>
            <a:headEnd/>
            <a:tailEnd/>
          </a:ln>
        </p:spPr>
      </p:pic>
      <p:sp>
        <p:nvSpPr>
          <p:cNvPr id="9" name="Content Placeholder 2"/>
          <p:cNvSpPr>
            <a:spLocks noGrp="1"/>
          </p:cNvSpPr>
          <p:nvPr>
            <p:ph idx="1"/>
          </p:nvPr>
        </p:nvSpPr>
        <p:spPr>
          <a:xfrm>
            <a:off x="479811" y="1113334"/>
            <a:ext cx="6876256" cy="4925107"/>
          </a:xfrm>
        </p:spPr>
        <p:txBody>
          <a:bodyPr>
            <a:normAutofit/>
          </a:bodyPr>
          <a:lstStyle/>
          <a:p>
            <a:pPr>
              <a:buFont typeface="Wingdings" pitchFamily="2" charset="2"/>
              <a:buChar char="Ø"/>
            </a:pPr>
            <a:endParaRPr lang="en-GB" sz="2800" dirty="0">
              <a:solidFill>
                <a:schemeClr val="bg1">
                  <a:lumMod val="85000"/>
                </a:schemeClr>
              </a:solidFill>
              <a:latin typeface="Comic Sans MS" pitchFamily="66" charset="0"/>
            </a:endParaRPr>
          </a:p>
          <a:p>
            <a:pPr>
              <a:buFont typeface="Wingdings" pitchFamily="2" charset="2"/>
              <a:buChar char="Ø"/>
            </a:pPr>
            <a:r>
              <a:rPr lang="en-GB" sz="3200" dirty="0">
                <a:latin typeface="Comic Sans MS" pitchFamily="66" charset="0"/>
              </a:rPr>
              <a:t>Grey trousers, shorts, skirt or pinafore</a:t>
            </a:r>
          </a:p>
          <a:p>
            <a:pPr>
              <a:buFont typeface="Wingdings" pitchFamily="2" charset="2"/>
              <a:buChar char="Ø"/>
            </a:pPr>
            <a:r>
              <a:rPr lang="en-GB" sz="3200" dirty="0">
                <a:latin typeface="Comic Sans MS" pitchFamily="66" charset="0"/>
              </a:rPr>
              <a:t>White shirt, blouse and school tie or polo shirt</a:t>
            </a:r>
          </a:p>
          <a:p>
            <a:pPr>
              <a:buFont typeface="Wingdings" pitchFamily="2" charset="2"/>
              <a:buChar char="Ø"/>
            </a:pPr>
            <a:r>
              <a:rPr lang="en-GB" sz="3200" dirty="0">
                <a:latin typeface="Comic Sans MS" pitchFamily="66" charset="0"/>
              </a:rPr>
              <a:t>Green jumper, sweatshirt or cardigan</a:t>
            </a:r>
          </a:p>
          <a:p>
            <a:pPr>
              <a:buFont typeface="Wingdings" pitchFamily="2" charset="2"/>
              <a:buChar char="Ø"/>
            </a:pPr>
            <a:r>
              <a:rPr lang="en-GB" sz="3200" dirty="0">
                <a:latin typeface="Comic Sans MS" pitchFamily="66" charset="0"/>
              </a:rPr>
              <a:t>School jacket or blazer</a:t>
            </a:r>
          </a:p>
          <a:p>
            <a:pPr>
              <a:buFont typeface="Wingdings" pitchFamily="2" charset="2"/>
              <a:buChar char="Ø"/>
            </a:pPr>
            <a:r>
              <a:rPr lang="en-GB" sz="3200" dirty="0">
                <a:latin typeface="Comic Sans MS" pitchFamily="66" charset="0"/>
              </a:rPr>
              <a:t>Indoor shoes</a:t>
            </a:r>
          </a:p>
          <a:p>
            <a:pPr>
              <a:buFont typeface="Wingdings" pitchFamily="2" charset="2"/>
              <a:buChar char="Ø"/>
            </a:pPr>
            <a:endParaRPr lang="en-GB" sz="3200" dirty="0">
              <a:latin typeface="Comic Sans MS" pitchFamily="66" charset="0"/>
            </a:endParaRPr>
          </a:p>
          <a:p>
            <a:pPr>
              <a:buFont typeface="Wingdings" pitchFamily="2" charset="2"/>
              <a:buChar char="Ø"/>
            </a:pPr>
            <a:endParaRPr lang="en-GB" sz="3200" dirty="0">
              <a:latin typeface="Comic Sans MS" pitchFamily="66" charset="0"/>
            </a:endParaRPr>
          </a:p>
          <a:p>
            <a:pPr>
              <a:buFont typeface="Wingdings" pitchFamily="2" charset="2"/>
              <a:buChar char="Ø"/>
            </a:pPr>
            <a:endParaRPr lang="en-GB" sz="2000" dirty="0">
              <a:latin typeface="Comic Sans MS" pitchFamily="66" charset="0"/>
            </a:endParaRPr>
          </a:p>
        </p:txBody>
      </p:sp>
      <p:pic>
        <p:nvPicPr>
          <p:cNvPr id="7" name="Picture 2">
            <a:extLst>
              <a:ext uri="{FF2B5EF4-FFF2-40B4-BE49-F238E27FC236}">
                <a16:creationId xmlns:a16="http://schemas.microsoft.com/office/drawing/2014/main" id="{CBF25C4A-2970-4361-A4E5-AB5835B707E3}"/>
              </a:ext>
            </a:extLst>
          </p:cNvPr>
          <p:cNvPicPr>
            <a:picLocks noChangeAspect="1" noChangeArrowheads="1"/>
          </p:cNvPicPr>
          <p:nvPr/>
        </p:nvPicPr>
        <p:blipFill>
          <a:blip r:embed="rId4" cstate="print"/>
          <a:srcRect/>
          <a:stretch>
            <a:fillRect/>
          </a:stretch>
        </p:blipFill>
        <p:spPr bwMode="auto">
          <a:xfrm>
            <a:off x="7322531" y="712011"/>
            <a:ext cx="1296143" cy="2475656"/>
          </a:xfrm>
          <a:prstGeom prst="rect">
            <a:avLst/>
          </a:prstGeom>
          <a:noFill/>
          <a:ln w="9525">
            <a:noFill/>
            <a:miter lim="800000"/>
            <a:headEnd/>
            <a:tailEnd/>
          </a:ln>
          <a:effectLst/>
        </p:spPr>
      </p:pic>
      <p:pic>
        <p:nvPicPr>
          <p:cNvPr id="10" name="Picture 3">
            <a:extLst>
              <a:ext uri="{FF2B5EF4-FFF2-40B4-BE49-F238E27FC236}">
                <a16:creationId xmlns:a16="http://schemas.microsoft.com/office/drawing/2014/main" id="{3E3CA547-7D03-4F2B-BD39-36EE9D78F814}"/>
              </a:ext>
            </a:extLst>
          </p:cNvPr>
          <p:cNvPicPr>
            <a:picLocks noChangeAspect="1" noChangeArrowheads="1"/>
          </p:cNvPicPr>
          <p:nvPr/>
        </p:nvPicPr>
        <p:blipFill>
          <a:blip r:embed="rId5" cstate="print"/>
          <a:srcRect/>
          <a:stretch>
            <a:fillRect/>
          </a:stretch>
        </p:blipFill>
        <p:spPr bwMode="auto">
          <a:xfrm>
            <a:off x="7380311" y="3607015"/>
            <a:ext cx="1224136" cy="2431426"/>
          </a:xfrm>
          <a:prstGeom prst="rect">
            <a:avLst/>
          </a:prstGeom>
          <a:noFill/>
          <a:ln w="9525">
            <a:noFill/>
            <a:miter lim="800000"/>
            <a:headEnd/>
            <a:tailEnd/>
          </a:ln>
          <a:effectLst/>
        </p:spPr>
      </p:pic>
      <p:pic>
        <p:nvPicPr>
          <p:cNvPr id="11" name="Picture 4" descr="School Uniform Kids PE Plimsolls Black Gym Class Easy Fastening ...">
            <a:extLst>
              <a:ext uri="{FF2B5EF4-FFF2-40B4-BE49-F238E27FC236}">
                <a16:creationId xmlns:a16="http://schemas.microsoft.com/office/drawing/2014/main" id="{D9FC005F-5B82-4C22-9646-941C9E4FF0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6096" y="5295155"/>
            <a:ext cx="1129461" cy="5172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a:spLocks noGrp="1"/>
          </p:cNvSpPr>
          <p:nvPr>
            <p:ph idx="1"/>
          </p:nvPr>
        </p:nvSpPr>
        <p:spPr>
          <a:xfrm>
            <a:off x="907080" y="1224696"/>
            <a:ext cx="6871724" cy="4275740"/>
          </a:xfrm>
        </p:spPr>
        <p:txBody>
          <a:bodyPr>
            <a:normAutofit fontScale="70000" lnSpcReduction="20000"/>
          </a:bodyPr>
          <a:lstStyle/>
          <a:p>
            <a:pPr marL="0" indent="0">
              <a:buNone/>
            </a:pPr>
            <a:endParaRPr lang="en-GB" sz="3100" u="sng" dirty="0">
              <a:latin typeface="Arial" panose="020B0604020202020204" pitchFamily="34" charset="0"/>
              <a:cs typeface="Arial" panose="020B0604020202020204" pitchFamily="34" charset="0"/>
            </a:endParaRPr>
          </a:p>
          <a:p>
            <a:pPr lvl="0"/>
            <a:r>
              <a:rPr lang="en-GB" sz="3100" dirty="0">
                <a:latin typeface="Comic Sans MS" panose="030F0702030302020204" pitchFamily="66" charset="0"/>
                <a:cs typeface="Arial" panose="020B0604020202020204" pitchFamily="34" charset="0"/>
              </a:rPr>
              <a:t>White t-shirt or white polo shirt (with or without school badge)</a:t>
            </a:r>
          </a:p>
          <a:p>
            <a:pPr lvl="0"/>
            <a:r>
              <a:rPr lang="en-GB" sz="3100" dirty="0">
                <a:latin typeface="Comic Sans MS" panose="030F0702030302020204" pitchFamily="66" charset="0"/>
                <a:cs typeface="Arial" panose="020B0604020202020204" pitchFamily="34" charset="0"/>
              </a:rPr>
              <a:t>Green jumper/ sweatshirt (with or without school badge)</a:t>
            </a:r>
          </a:p>
          <a:p>
            <a:pPr lvl="0"/>
            <a:r>
              <a:rPr lang="en-GB" sz="3100" dirty="0">
                <a:latin typeface="Comic Sans MS" panose="030F0702030302020204" pitchFamily="66" charset="0"/>
                <a:cs typeface="Arial" panose="020B0604020202020204" pitchFamily="34" charset="0"/>
              </a:rPr>
              <a:t>Black, grey or green shorts/jogging trousers/leggings/gym </a:t>
            </a:r>
            <a:r>
              <a:rPr lang="en-GB" sz="3100" dirty="0" smtClean="0">
                <a:latin typeface="Comic Sans MS" panose="030F0702030302020204" pitchFamily="66" charset="0"/>
                <a:cs typeface="Arial" panose="020B0604020202020204" pitchFamily="34" charset="0"/>
              </a:rPr>
              <a:t>skirt</a:t>
            </a:r>
            <a:endParaRPr lang="en-GB" sz="3100" dirty="0">
              <a:latin typeface="Comic Sans MS" panose="030F0702030302020204" pitchFamily="66" charset="0"/>
              <a:cs typeface="Arial" panose="020B0604020202020204" pitchFamily="34" charset="0"/>
            </a:endParaRPr>
          </a:p>
          <a:p>
            <a:pPr lvl="0"/>
            <a:r>
              <a:rPr lang="en-GB" sz="3100" dirty="0" smtClean="0">
                <a:latin typeface="Comic Sans MS" panose="030F0702030302020204" pitchFamily="66" charset="0"/>
                <a:cs typeface="Arial" panose="020B0604020202020204" pitchFamily="34" charset="0"/>
              </a:rPr>
              <a:t>Trainers/Sandshoes - Pupils </a:t>
            </a:r>
            <a:r>
              <a:rPr lang="en-GB" sz="3100" dirty="0">
                <a:latin typeface="Comic Sans MS" panose="030F0702030302020204" pitchFamily="66" charset="0"/>
                <a:cs typeface="Arial" panose="020B0604020202020204" pitchFamily="34" charset="0"/>
              </a:rPr>
              <a:t>may wear their indoor shoes as long as they have non marking soles.</a:t>
            </a:r>
          </a:p>
          <a:p>
            <a:pPr marL="393192" lvl="1" indent="0">
              <a:buNone/>
            </a:pPr>
            <a:endParaRPr lang="en-GB" sz="3100" b="1" dirty="0">
              <a:latin typeface="Comic Sans MS" panose="030F0702030302020204" pitchFamily="66" charset="0"/>
              <a:cs typeface="Arial" panose="020B0604020202020204" pitchFamily="34" charset="0"/>
            </a:endParaRPr>
          </a:p>
          <a:p>
            <a:pPr lvl="1"/>
            <a:r>
              <a:rPr lang="en-GB" sz="3100" b="1" dirty="0">
                <a:latin typeface="Comic Sans MS" panose="030F0702030302020204" pitchFamily="66" charset="0"/>
                <a:cs typeface="Arial" panose="020B0604020202020204" pitchFamily="34" charset="0"/>
              </a:rPr>
              <a:t>Jewellery </a:t>
            </a:r>
            <a:r>
              <a:rPr lang="en-GB" sz="3100" b="1" dirty="0" smtClean="0">
                <a:latin typeface="Comic Sans MS" panose="030F0702030302020204" pitchFamily="66" charset="0"/>
                <a:cs typeface="Arial" panose="020B0604020202020204" pitchFamily="34" charset="0"/>
              </a:rPr>
              <a:t>Policy – All jewellery must be removed fo</a:t>
            </a:r>
            <a:r>
              <a:rPr lang="en-GB" sz="3100" b="1" dirty="0" smtClean="0">
                <a:latin typeface="Comic Sans MS" panose="030F0702030302020204" pitchFamily="66" charset="0"/>
                <a:cs typeface="Arial" panose="020B0604020202020204" pitchFamily="34" charset="0"/>
              </a:rPr>
              <a:t>r PE.</a:t>
            </a:r>
            <a:endParaRPr lang="en-GB" sz="3100" b="1" dirty="0">
              <a:latin typeface="Comic Sans MS" panose="030F0702030302020204" pitchFamily="66" charset="0"/>
              <a:cs typeface="Arial" panose="020B0604020202020204" pitchFamily="34" charset="0"/>
            </a:endParaRPr>
          </a:p>
          <a:p>
            <a:pPr marL="109728" indent="0">
              <a:buNone/>
            </a:pPr>
            <a:r>
              <a:rPr lang="en-GB" sz="3200" dirty="0">
                <a:latin typeface="Comic Sans MS" panose="030F0702030302020204" pitchFamily="66" charset="0"/>
              </a:rPr>
              <a:t>   </a:t>
            </a:r>
          </a:p>
          <a:p>
            <a:endParaRPr lang="en-GB" dirty="0"/>
          </a:p>
        </p:txBody>
      </p:sp>
      <p:sp>
        <p:nvSpPr>
          <p:cNvPr id="8" name="Title 3"/>
          <p:cNvSpPr>
            <a:spLocks noGrp="1"/>
          </p:cNvSpPr>
          <p:nvPr>
            <p:ph type="title"/>
          </p:nvPr>
        </p:nvSpPr>
        <p:spPr>
          <a:xfrm>
            <a:off x="1823309" y="222195"/>
            <a:ext cx="5039266" cy="1374345"/>
          </a:xfrm>
        </p:spPr>
        <p:txBody>
          <a:bodyPr>
            <a:normAutofit/>
          </a:bodyPr>
          <a:lstStyle/>
          <a:p>
            <a:pPr algn="ctr"/>
            <a:r>
              <a:rPr lang="en-US" sz="4400" b="1" dirty="0">
                <a:solidFill>
                  <a:srgbClr val="00B050"/>
                </a:solidFill>
                <a:latin typeface="Comic Sans MS" panose="030F0702030302020204" pitchFamily="66" charset="0"/>
              </a:rPr>
              <a:t>P.E. Kit</a:t>
            </a:r>
          </a:p>
        </p:txBody>
      </p:sp>
      <p:pic>
        <p:nvPicPr>
          <p:cNvPr id="9" name="Picture 8" descr="C:\Users\075cgrogan\AppData\Local\Microsoft\Windows\Temporary Internet Files\Content.IE5\JMJDVHEW\Saint nicholas badge.jpg"/>
          <p:cNvPicPr/>
          <p:nvPr/>
        </p:nvPicPr>
        <p:blipFill>
          <a:blip r:embed="rId3" cstate="print"/>
          <a:srcRect/>
          <a:stretch>
            <a:fillRect/>
          </a:stretch>
        </p:blipFill>
        <p:spPr bwMode="auto">
          <a:xfrm>
            <a:off x="7452320" y="5085184"/>
            <a:ext cx="1296144" cy="1224136"/>
          </a:xfrm>
          <a:prstGeom prst="rect">
            <a:avLst/>
          </a:prstGeom>
          <a:noFill/>
          <a:ln w="9525">
            <a:noFill/>
            <a:miter lim="800000"/>
            <a:headEnd/>
            <a:tailEnd/>
          </a:ln>
        </p:spPr>
      </p:pic>
      <p:pic>
        <p:nvPicPr>
          <p:cNvPr id="7" name="Picture 2" descr="https://pbs.twimg.com/media/D8Y53WsWkAM7ApJ.jpg">
            <a:extLst>
              <a:ext uri="{FF2B5EF4-FFF2-40B4-BE49-F238E27FC236}">
                <a16:creationId xmlns:a16="http://schemas.microsoft.com/office/drawing/2014/main" id="{D6678638-0541-4832-805C-122E3A10A598}"/>
              </a:ext>
            </a:extLst>
          </p:cNvPr>
          <p:cNvPicPr>
            <a:picLocks noChangeAspect="1" noChangeArrowheads="1"/>
          </p:cNvPicPr>
          <p:nvPr/>
        </p:nvPicPr>
        <p:blipFill>
          <a:blip r:embed="rId4" cstate="print"/>
          <a:srcRect l="43180" t="35977"/>
          <a:stretch>
            <a:fillRect/>
          </a:stretch>
        </p:blipFill>
        <p:spPr bwMode="auto">
          <a:xfrm>
            <a:off x="7452320" y="5697252"/>
            <a:ext cx="3176160" cy="243468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56C23E5-B69A-4013-B7CF-9013E15FA57E}"/>
              </a:ext>
            </a:extLst>
          </p:cNvPr>
          <p:cNvSpPr txBox="1">
            <a:spLocks/>
          </p:cNvSpPr>
          <p:nvPr/>
        </p:nvSpPr>
        <p:spPr>
          <a:xfrm>
            <a:off x="795435" y="205576"/>
            <a:ext cx="6871724" cy="183246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anose="030F0702030302020204" pitchFamily="66" charset="0"/>
              </a:defRPr>
            </a:lvl2pPr>
            <a:lvl3pPr algn="ctr" rtl="0" eaLnBrk="1" fontAlgn="base" hangingPunct="1">
              <a:spcBef>
                <a:spcPct val="0"/>
              </a:spcBef>
              <a:spcAft>
                <a:spcPct val="0"/>
              </a:spcAft>
              <a:defRPr sz="4400">
                <a:solidFill>
                  <a:schemeClr val="tx1"/>
                </a:solidFill>
                <a:latin typeface="Comic Sans MS" panose="030F0702030302020204" pitchFamily="66" charset="0"/>
              </a:defRPr>
            </a:lvl3pPr>
            <a:lvl4pPr algn="ctr" rtl="0" eaLnBrk="1" fontAlgn="base" hangingPunct="1">
              <a:spcBef>
                <a:spcPct val="0"/>
              </a:spcBef>
              <a:spcAft>
                <a:spcPct val="0"/>
              </a:spcAft>
              <a:defRPr sz="4400">
                <a:solidFill>
                  <a:schemeClr val="tx1"/>
                </a:solidFill>
                <a:latin typeface="Comic Sans MS" panose="030F0702030302020204" pitchFamily="66" charset="0"/>
              </a:defRPr>
            </a:lvl4pPr>
            <a:lvl5pPr algn="ctr" rtl="0" eaLnBrk="1" fontAlgn="base" hangingPunct="1">
              <a:spcBef>
                <a:spcPct val="0"/>
              </a:spcBef>
              <a:spcAft>
                <a:spcPct val="0"/>
              </a:spcAft>
              <a:defRPr sz="4400">
                <a:solidFill>
                  <a:schemeClr val="tx1"/>
                </a:solidFill>
                <a:latin typeface="Comic Sans MS" panose="030F0702030302020204" pitchFamily="66" charset="0"/>
              </a:defRPr>
            </a:lvl5pPr>
            <a:lvl6pPr marL="457200" algn="ctr" rtl="0" eaLnBrk="1" fontAlgn="base" hangingPunct="1">
              <a:spcBef>
                <a:spcPct val="0"/>
              </a:spcBef>
              <a:spcAft>
                <a:spcPct val="0"/>
              </a:spcAft>
              <a:defRPr sz="4400">
                <a:solidFill>
                  <a:schemeClr val="tx1"/>
                </a:solidFill>
                <a:latin typeface="Comic Sans MS" panose="030F0702030302020204" pitchFamily="66" charset="0"/>
              </a:defRPr>
            </a:lvl6pPr>
            <a:lvl7pPr marL="914400" algn="ctr" rtl="0" eaLnBrk="1" fontAlgn="base" hangingPunct="1">
              <a:spcBef>
                <a:spcPct val="0"/>
              </a:spcBef>
              <a:spcAft>
                <a:spcPct val="0"/>
              </a:spcAft>
              <a:defRPr sz="4400">
                <a:solidFill>
                  <a:schemeClr val="tx1"/>
                </a:solidFill>
                <a:latin typeface="Comic Sans MS" panose="030F0702030302020204" pitchFamily="66" charset="0"/>
              </a:defRPr>
            </a:lvl7pPr>
            <a:lvl8pPr marL="1371600" algn="ctr" rtl="0" eaLnBrk="1" fontAlgn="base" hangingPunct="1">
              <a:spcBef>
                <a:spcPct val="0"/>
              </a:spcBef>
              <a:spcAft>
                <a:spcPct val="0"/>
              </a:spcAft>
              <a:defRPr sz="4400">
                <a:solidFill>
                  <a:schemeClr val="tx1"/>
                </a:solidFill>
                <a:latin typeface="Comic Sans MS" panose="030F0702030302020204" pitchFamily="66" charset="0"/>
              </a:defRPr>
            </a:lvl8pPr>
            <a:lvl9pPr marL="1828800" algn="ctr" rtl="0" eaLnBrk="1" fontAlgn="base" hangingPunct="1">
              <a:spcBef>
                <a:spcPct val="0"/>
              </a:spcBef>
              <a:spcAft>
                <a:spcPct val="0"/>
              </a:spcAft>
              <a:defRPr sz="4400">
                <a:solidFill>
                  <a:schemeClr val="tx1"/>
                </a:solidFill>
                <a:latin typeface="Comic Sans MS" panose="030F0702030302020204" pitchFamily="66" charset="0"/>
              </a:defRPr>
            </a:lvl9pPr>
          </a:lstStyle>
          <a:p>
            <a:r>
              <a:rPr lang="en-US" b="1" dirty="0">
                <a:solidFill>
                  <a:srgbClr val="00B050"/>
                </a:solidFill>
                <a:latin typeface="Comic Sans MS" panose="030F0702030302020204" pitchFamily="66" charset="0"/>
              </a:rPr>
              <a:t>School Uniform - please label EVERYTHING!</a:t>
            </a:r>
          </a:p>
        </p:txBody>
      </p:sp>
      <p:pic>
        <p:nvPicPr>
          <p:cNvPr id="3" name="Content Placeholder 1">
            <a:extLst>
              <a:ext uri="{FF2B5EF4-FFF2-40B4-BE49-F238E27FC236}">
                <a16:creationId xmlns:a16="http://schemas.microsoft.com/office/drawing/2014/main" id="{20BFDBAB-3D57-40FA-A2A6-CE0F3A2684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8911" y="1845995"/>
            <a:ext cx="4572701" cy="2318883"/>
          </a:xfrm>
          <a:prstGeom prst="rect">
            <a:avLst/>
          </a:prstGeom>
          <a:ln w="12700">
            <a:solidFill>
              <a:schemeClr val="tx1"/>
            </a:solidFill>
          </a:ln>
        </p:spPr>
      </p:pic>
      <p:pic>
        <p:nvPicPr>
          <p:cNvPr id="4" name="Picture 3">
            <a:extLst>
              <a:ext uri="{FF2B5EF4-FFF2-40B4-BE49-F238E27FC236}">
                <a16:creationId xmlns:a16="http://schemas.microsoft.com/office/drawing/2014/main" id="{DA6043BC-21F4-4183-8DCC-6ECB048DF2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80860">
            <a:off x="296236" y="2213204"/>
            <a:ext cx="3205078" cy="1857859"/>
          </a:xfrm>
          <a:prstGeom prst="rect">
            <a:avLst/>
          </a:prstGeom>
          <a:ln w="12700">
            <a:solidFill>
              <a:schemeClr val="tx1"/>
            </a:solidFill>
          </a:ln>
        </p:spPr>
      </p:pic>
      <p:pic>
        <p:nvPicPr>
          <p:cNvPr id="5" name="Picture 4" descr="C:\Users\075cgrogan\AppData\Local\Microsoft\Windows\Temporary Internet Files\Content.IE5\JMJDVHEW\Saint nicholas badge.jpg"/>
          <p:cNvPicPr/>
          <p:nvPr/>
        </p:nvPicPr>
        <p:blipFill>
          <a:blip r:embed="rId5" cstate="print"/>
          <a:srcRect/>
          <a:stretch>
            <a:fillRect/>
          </a:stretch>
        </p:blipFill>
        <p:spPr bwMode="auto">
          <a:xfrm>
            <a:off x="7308304" y="5013176"/>
            <a:ext cx="1512168" cy="1440160"/>
          </a:xfrm>
          <a:prstGeom prst="rect">
            <a:avLst/>
          </a:prstGeom>
          <a:noFill/>
          <a:ln w="9525">
            <a:noFill/>
            <a:miter lim="800000"/>
            <a:headEnd/>
            <a:tailEnd/>
          </a:ln>
        </p:spPr>
      </p:pic>
      <p:sp>
        <p:nvSpPr>
          <p:cNvPr id="7" name="TextBox 6">
            <a:extLst>
              <a:ext uri="{FF2B5EF4-FFF2-40B4-BE49-F238E27FC236}">
                <a16:creationId xmlns:a16="http://schemas.microsoft.com/office/drawing/2014/main" id="{CB8C07F9-682A-431C-B8C6-293298F42F96}"/>
              </a:ext>
            </a:extLst>
          </p:cNvPr>
          <p:cNvSpPr txBox="1"/>
          <p:nvPr/>
        </p:nvSpPr>
        <p:spPr>
          <a:xfrm>
            <a:off x="2288544" y="4587777"/>
            <a:ext cx="4985962" cy="1354217"/>
          </a:xfrm>
          <a:prstGeom prst="rect">
            <a:avLst/>
          </a:prstGeom>
          <a:noFill/>
        </p:spPr>
        <p:txBody>
          <a:bodyPr wrap="square" rtlCol="0">
            <a:spAutoFit/>
          </a:bodyPr>
          <a:lstStyle/>
          <a:p>
            <a:r>
              <a:rPr lang="en-GB" sz="2800" b="1" dirty="0">
                <a:latin typeface="Comic Sans MS" panose="030F0702030302020204" pitchFamily="66" charset="0"/>
              </a:rPr>
              <a:t>And we mean everything! </a:t>
            </a: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p>
        </p:txBody>
      </p:sp>
    </p:spTree>
    <p:extLst>
      <p:ext uri="{BB962C8B-B14F-4D97-AF65-F5344CB8AC3E}">
        <p14:creationId xmlns:p14="http://schemas.microsoft.com/office/powerpoint/2010/main" val="3671682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89A64-B6DE-4CBF-9C1F-2F04965A42C3}"/>
              </a:ext>
            </a:extLst>
          </p:cNvPr>
          <p:cNvSpPr txBox="1">
            <a:spLocks/>
          </p:cNvSpPr>
          <p:nvPr/>
        </p:nvSpPr>
        <p:spPr>
          <a:xfrm>
            <a:off x="471016" y="620688"/>
            <a:ext cx="8229600" cy="1068935"/>
          </a:xfrm>
          <a:prstGeom prst="rect">
            <a:avLst/>
          </a:prstGeom>
        </p:spPr>
        <p:txBody>
          <a:bodyPr>
            <a:normAutofit fontScale="85000" lnSpcReduction="200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anose="030F0702030302020204" pitchFamily="66" charset="0"/>
              </a:defRPr>
            </a:lvl2pPr>
            <a:lvl3pPr algn="ctr" rtl="0" eaLnBrk="1" fontAlgn="base" hangingPunct="1">
              <a:spcBef>
                <a:spcPct val="0"/>
              </a:spcBef>
              <a:spcAft>
                <a:spcPct val="0"/>
              </a:spcAft>
              <a:defRPr sz="4400">
                <a:solidFill>
                  <a:schemeClr val="tx1"/>
                </a:solidFill>
                <a:latin typeface="Comic Sans MS" panose="030F0702030302020204" pitchFamily="66" charset="0"/>
              </a:defRPr>
            </a:lvl3pPr>
            <a:lvl4pPr algn="ctr" rtl="0" eaLnBrk="1" fontAlgn="base" hangingPunct="1">
              <a:spcBef>
                <a:spcPct val="0"/>
              </a:spcBef>
              <a:spcAft>
                <a:spcPct val="0"/>
              </a:spcAft>
              <a:defRPr sz="4400">
                <a:solidFill>
                  <a:schemeClr val="tx1"/>
                </a:solidFill>
                <a:latin typeface="Comic Sans MS" panose="030F0702030302020204" pitchFamily="66" charset="0"/>
              </a:defRPr>
            </a:lvl4pPr>
            <a:lvl5pPr algn="ctr" rtl="0" eaLnBrk="1" fontAlgn="base" hangingPunct="1">
              <a:spcBef>
                <a:spcPct val="0"/>
              </a:spcBef>
              <a:spcAft>
                <a:spcPct val="0"/>
              </a:spcAft>
              <a:defRPr sz="4400">
                <a:solidFill>
                  <a:schemeClr val="tx1"/>
                </a:solidFill>
                <a:latin typeface="Comic Sans MS" panose="030F0702030302020204" pitchFamily="66" charset="0"/>
              </a:defRPr>
            </a:lvl5pPr>
            <a:lvl6pPr marL="457200" algn="ctr" rtl="0" eaLnBrk="1" fontAlgn="base" hangingPunct="1">
              <a:spcBef>
                <a:spcPct val="0"/>
              </a:spcBef>
              <a:spcAft>
                <a:spcPct val="0"/>
              </a:spcAft>
              <a:defRPr sz="4400">
                <a:solidFill>
                  <a:schemeClr val="tx1"/>
                </a:solidFill>
                <a:latin typeface="Comic Sans MS" panose="030F0702030302020204" pitchFamily="66" charset="0"/>
              </a:defRPr>
            </a:lvl6pPr>
            <a:lvl7pPr marL="914400" algn="ctr" rtl="0" eaLnBrk="1" fontAlgn="base" hangingPunct="1">
              <a:spcBef>
                <a:spcPct val="0"/>
              </a:spcBef>
              <a:spcAft>
                <a:spcPct val="0"/>
              </a:spcAft>
              <a:defRPr sz="4400">
                <a:solidFill>
                  <a:schemeClr val="tx1"/>
                </a:solidFill>
                <a:latin typeface="Comic Sans MS" panose="030F0702030302020204" pitchFamily="66" charset="0"/>
              </a:defRPr>
            </a:lvl7pPr>
            <a:lvl8pPr marL="1371600" algn="ctr" rtl="0" eaLnBrk="1" fontAlgn="base" hangingPunct="1">
              <a:spcBef>
                <a:spcPct val="0"/>
              </a:spcBef>
              <a:spcAft>
                <a:spcPct val="0"/>
              </a:spcAft>
              <a:defRPr sz="4400">
                <a:solidFill>
                  <a:schemeClr val="tx1"/>
                </a:solidFill>
                <a:latin typeface="Comic Sans MS" panose="030F0702030302020204" pitchFamily="66" charset="0"/>
              </a:defRPr>
            </a:lvl8pPr>
            <a:lvl9pPr marL="1828800" algn="ctr" rtl="0" eaLnBrk="1" fontAlgn="base" hangingPunct="1">
              <a:spcBef>
                <a:spcPct val="0"/>
              </a:spcBef>
              <a:spcAft>
                <a:spcPct val="0"/>
              </a:spcAft>
              <a:defRPr sz="4400">
                <a:solidFill>
                  <a:schemeClr val="tx1"/>
                </a:solidFill>
                <a:latin typeface="Comic Sans MS" panose="030F0702030302020204" pitchFamily="66" charset="0"/>
              </a:defRPr>
            </a:lvl9pPr>
          </a:lstStyle>
          <a:p>
            <a:r>
              <a:rPr lang="en-GB" b="1" dirty="0">
                <a:solidFill>
                  <a:srgbClr val="00B050"/>
                </a:solidFill>
                <a:latin typeface="Comic Sans MS" panose="030F0702030302020204" pitchFamily="66" charset="0"/>
              </a:rPr>
              <a:t>What will your child need on the first day?</a:t>
            </a:r>
          </a:p>
        </p:txBody>
      </p:sp>
      <p:pic>
        <p:nvPicPr>
          <p:cNvPr id="3" name="Content Placeholder 4">
            <a:extLst>
              <a:ext uri="{FF2B5EF4-FFF2-40B4-BE49-F238E27FC236}">
                <a16:creationId xmlns:a16="http://schemas.microsoft.com/office/drawing/2014/main" id="{A1FC2A78-CE04-49E5-8752-DD521AFECF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40000" flipH="1">
            <a:off x="6918896" y="1754372"/>
            <a:ext cx="1246389" cy="1696159"/>
          </a:xfrm>
          <a:prstGeom prst="rect">
            <a:avLst/>
          </a:prstGeom>
        </p:spPr>
      </p:pic>
      <p:sp>
        <p:nvSpPr>
          <p:cNvPr id="4" name="Content Placeholder 3">
            <a:extLst>
              <a:ext uri="{FF2B5EF4-FFF2-40B4-BE49-F238E27FC236}">
                <a16:creationId xmlns:a16="http://schemas.microsoft.com/office/drawing/2014/main" id="{6B6AFC12-B752-40F0-A576-F65DD014233B}"/>
              </a:ext>
            </a:extLst>
          </p:cNvPr>
          <p:cNvSpPr txBox="1">
            <a:spLocks/>
          </p:cNvSpPr>
          <p:nvPr/>
        </p:nvSpPr>
        <p:spPr>
          <a:xfrm>
            <a:off x="755576" y="1628800"/>
            <a:ext cx="5976664" cy="4055386"/>
          </a:xfrm>
          <a:prstGeom prst="rect">
            <a:avLst/>
          </a:prstGeom>
        </p:spPr>
        <p:txBody>
          <a:bodyPr>
            <a:normAutofit fontScale="92500"/>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sz="3100" dirty="0">
                <a:latin typeface="Comic Sans MS" panose="030F0702030302020204" pitchFamily="66" charset="0"/>
              </a:rPr>
              <a:t>A school bag</a:t>
            </a:r>
          </a:p>
          <a:p>
            <a:pPr>
              <a:lnSpc>
                <a:spcPct val="150000"/>
              </a:lnSpc>
            </a:pPr>
            <a:r>
              <a:rPr lang="en-GB" sz="3100" dirty="0">
                <a:latin typeface="Comic Sans MS" panose="030F0702030302020204" pitchFamily="66" charset="0"/>
              </a:rPr>
              <a:t>A bottle of water </a:t>
            </a:r>
            <a:endParaRPr lang="en-GB" sz="3100" dirty="0" smtClean="0">
              <a:latin typeface="Comic Sans MS" panose="030F0702030302020204" pitchFamily="66" charset="0"/>
            </a:endParaRPr>
          </a:p>
          <a:p>
            <a:pPr>
              <a:lnSpc>
                <a:spcPct val="150000"/>
              </a:lnSpc>
            </a:pPr>
            <a:r>
              <a:rPr lang="en-GB" sz="3100" dirty="0" smtClean="0">
                <a:latin typeface="Comic Sans MS" panose="030F0702030302020204" pitchFamily="66" charset="0"/>
              </a:rPr>
              <a:t>A </a:t>
            </a:r>
            <a:r>
              <a:rPr lang="en-GB" sz="3100" dirty="0">
                <a:latin typeface="Comic Sans MS" panose="030F0702030302020204" pitchFamily="66" charset="0"/>
              </a:rPr>
              <a:t>small healthy snack</a:t>
            </a:r>
          </a:p>
          <a:p>
            <a:pPr>
              <a:lnSpc>
                <a:spcPct val="150000"/>
              </a:lnSpc>
            </a:pPr>
            <a:r>
              <a:rPr lang="en-GB" sz="3100" dirty="0" smtClean="0">
                <a:latin typeface="Comic Sans MS" panose="030F0702030302020204" pitchFamily="66" charset="0"/>
              </a:rPr>
              <a:t>Pencil </a:t>
            </a:r>
            <a:r>
              <a:rPr lang="en-GB" sz="3100" dirty="0">
                <a:latin typeface="Comic Sans MS" panose="030F0702030302020204" pitchFamily="66" charset="0"/>
              </a:rPr>
              <a:t>case (optional, but the children often like to have one)</a:t>
            </a:r>
          </a:p>
          <a:p>
            <a:pPr>
              <a:lnSpc>
                <a:spcPct val="150000"/>
              </a:lnSpc>
            </a:pPr>
            <a:endParaRPr lang="en-GB" sz="3900" dirty="0">
              <a:latin typeface="Comic Sans MS" panose="030F0702030302020204" pitchFamily="66" charset="0"/>
            </a:endParaRPr>
          </a:p>
          <a:p>
            <a:pPr>
              <a:lnSpc>
                <a:spcPct val="150000"/>
              </a:lnSpc>
            </a:pPr>
            <a:endParaRPr lang="en-GB" sz="3600" dirty="0">
              <a:latin typeface="Comic Sans MS" panose="030F0702030302020204" pitchFamily="66" charset="0"/>
            </a:endParaRPr>
          </a:p>
          <a:p>
            <a:endParaRPr lang="en-GB" dirty="0"/>
          </a:p>
        </p:txBody>
      </p:sp>
      <p:pic>
        <p:nvPicPr>
          <p:cNvPr id="5" name="Picture 4" descr="C:\Users\075cgrogan\AppData\Local\Microsoft\Windows\Temporary Internet Files\Content.IE5\JMJDVHEW\Saint nicholas badge.jpg"/>
          <p:cNvPicPr/>
          <p:nvPr/>
        </p:nvPicPr>
        <p:blipFill>
          <a:blip r:embed="rId4" cstate="print"/>
          <a:srcRect/>
          <a:stretch>
            <a:fillRect/>
          </a:stretch>
        </p:blipFill>
        <p:spPr bwMode="auto">
          <a:xfrm>
            <a:off x="7308304" y="5157192"/>
            <a:ext cx="1512168" cy="1440160"/>
          </a:xfrm>
          <a:prstGeom prst="rect">
            <a:avLst/>
          </a:prstGeom>
          <a:noFill/>
          <a:ln w="9525">
            <a:noFill/>
            <a:miter lim="800000"/>
            <a:headEnd/>
            <a:tailEnd/>
          </a:ln>
        </p:spPr>
      </p:pic>
    </p:spTree>
    <p:extLst>
      <p:ext uri="{BB962C8B-B14F-4D97-AF65-F5344CB8AC3E}">
        <p14:creationId xmlns:p14="http://schemas.microsoft.com/office/powerpoint/2010/main" val="3220033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536" y="548680"/>
            <a:ext cx="8229600" cy="610820"/>
          </a:xfrm>
        </p:spPr>
        <p:txBody>
          <a:bodyPr>
            <a:noAutofit/>
          </a:bodyPr>
          <a:lstStyle/>
          <a:p>
            <a:pPr algn="ctr"/>
            <a:r>
              <a:rPr lang="en-GB" sz="4400" b="1" dirty="0">
                <a:solidFill>
                  <a:srgbClr val="00B050"/>
                </a:solidFill>
                <a:latin typeface="Comic Sans MS" panose="030F0702030302020204" pitchFamily="66" charset="0"/>
              </a:rPr>
              <a:t> Intervals </a:t>
            </a:r>
            <a:br>
              <a:rPr lang="en-GB" sz="4400" b="1" dirty="0">
                <a:solidFill>
                  <a:srgbClr val="00B050"/>
                </a:solidFill>
                <a:latin typeface="Comic Sans MS" panose="030F0702030302020204" pitchFamily="66" charset="0"/>
              </a:rPr>
            </a:br>
            <a:endParaRPr lang="en-GB" sz="4400" b="1" dirty="0">
              <a:solidFill>
                <a:srgbClr val="00B050"/>
              </a:solidFill>
              <a:latin typeface="Comic Sans MS" panose="030F0702030302020204" pitchFamily="66" charset="0"/>
            </a:endParaRPr>
          </a:p>
        </p:txBody>
      </p:sp>
      <p:sp>
        <p:nvSpPr>
          <p:cNvPr id="10" name="Content Placeholder 3">
            <a:extLst>
              <a:ext uri="{FF2B5EF4-FFF2-40B4-BE49-F238E27FC236}">
                <a16:creationId xmlns:a16="http://schemas.microsoft.com/office/drawing/2014/main" id="{6B6AFC12-B752-40F0-A576-F65DD014233B}"/>
              </a:ext>
            </a:extLst>
          </p:cNvPr>
          <p:cNvSpPr txBox="1">
            <a:spLocks/>
          </p:cNvSpPr>
          <p:nvPr/>
        </p:nvSpPr>
        <p:spPr>
          <a:xfrm>
            <a:off x="397074" y="1159500"/>
            <a:ext cx="7978882" cy="3114970"/>
          </a:xfrm>
          <a:prstGeom prst="rect">
            <a:avLst/>
          </a:prstGeom>
        </p:spPr>
        <p:txBody>
          <a:bodyPr>
            <a:no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b="1" dirty="0">
                <a:latin typeface="Comic Sans MS" panose="030F0702030302020204" pitchFamily="66" charset="0"/>
              </a:rPr>
              <a:t>Snacks</a:t>
            </a:r>
            <a:r>
              <a:rPr lang="en-GB" dirty="0">
                <a:latin typeface="Comic Sans MS" panose="030F0702030302020204" pitchFamily="66" charset="0"/>
              </a:rPr>
              <a:t> </a:t>
            </a:r>
            <a:r>
              <a:rPr lang="en-GB" dirty="0" smtClean="0">
                <a:latin typeface="Comic Sans MS" panose="030F0702030302020204" pitchFamily="66" charset="0"/>
              </a:rPr>
              <a:t> (Nut Free)</a:t>
            </a:r>
            <a:endParaRPr lang="en-GB" dirty="0">
              <a:latin typeface="Comic Sans MS" panose="030F0702030302020204" pitchFamily="66" charset="0"/>
            </a:endParaRPr>
          </a:p>
          <a:p>
            <a:pPr marL="0" indent="0">
              <a:lnSpc>
                <a:spcPct val="150000"/>
              </a:lnSpc>
              <a:buNone/>
            </a:pPr>
            <a:endParaRPr lang="en-GB" dirty="0">
              <a:latin typeface="Comic Sans MS" panose="030F0702030302020204" pitchFamily="66" charset="0"/>
            </a:endParaRPr>
          </a:p>
          <a:p>
            <a:pPr>
              <a:lnSpc>
                <a:spcPct val="150000"/>
              </a:lnSpc>
            </a:pPr>
            <a:r>
              <a:rPr lang="en-GB" b="1" dirty="0">
                <a:latin typeface="Comic Sans MS" panose="030F0702030302020204" pitchFamily="66" charset="0"/>
              </a:rPr>
              <a:t>Adult Supervision</a:t>
            </a:r>
          </a:p>
          <a:p>
            <a:pPr>
              <a:lnSpc>
                <a:spcPct val="150000"/>
              </a:lnSpc>
            </a:pPr>
            <a:endParaRPr lang="en-GB" dirty="0">
              <a:latin typeface="Comic Sans MS" panose="030F0702030302020204" pitchFamily="66" charset="0"/>
            </a:endParaRPr>
          </a:p>
          <a:p>
            <a:pPr>
              <a:lnSpc>
                <a:spcPct val="150000"/>
              </a:lnSpc>
            </a:pPr>
            <a:r>
              <a:rPr lang="en-US" altLang="en-US" b="1" dirty="0">
                <a:latin typeface="Comic Sans MS" panose="030F0702030302020204" pitchFamily="66" charset="0"/>
              </a:rPr>
              <a:t>Wet Weather </a:t>
            </a:r>
            <a:endParaRPr lang="en-GB" dirty="0">
              <a:latin typeface="Comic Sans MS" panose="030F0702030302020204" pitchFamily="66" charset="0"/>
            </a:endParaRPr>
          </a:p>
        </p:txBody>
      </p:sp>
      <p:pic>
        <p:nvPicPr>
          <p:cNvPr id="5122" name="Picture 2" descr="Playtime Play Clipart">
            <a:extLst>
              <a:ext uri="{FF2B5EF4-FFF2-40B4-BE49-F238E27FC236}">
                <a16:creationId xmlns:a16="http://schemas.microsoft.com/office/drawing/2014/main" id="{9B84C351-05A4-44EC-8DC7-5A3D267313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16312">
            <a:off x="5056159" y="1765275"/>
            <a:ext cx="3589716" cy="14110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a:spLocks noGrp="1"/>
          </p:cNvSpPr>
          <p:nvPr>
            <p:ph idx="1"/>
          </p:nvPr>
        </p:nvSpPr>
        <p:spPr>
          <a:xfrm>
            <a:off x="458854" y="1352616"/>
            <a:ext cx="8382305" cy="4275740"/>
          </a:xfrm>
        </p:spPr>
        <p:txBody>
          <a:bodyPr>
            <a:normAutofit fontScale="92500" lnSpcReduction="10000"/>
          </a:bodyPr>
          <a:lstStyle/>
          <a:p>
            <a:pPr marL="109728" indent="0">
              <a:buNone/>
            </a:pPr>
            <a:endParaRPr lang="en-GB" sz="3200" dirty="0">
              <a:latin typeface="Comic Sans MS" pitchFamily="66" charset="0"/>
            </a:endParaRPr>
          </a:p>
          <a:p>
            <a:r>
              <a:rPr lang="en-GB" sz="3600" dirty="0">
                <a:latin typeface="Comic Sans MS" pitchFamily="66" charset="0"/>
              </a:rPr>
              <a:t>Free school lunch</a:t>
            </a:r>
          </a:p>
          <a:p>
            <a:pPr>
              <a:buNone/>
            </a:pPr>
            <a:endParaRPr lang="en-GB" sz="3600" dirty="0">
              <a:latin typeface="Comic Sans MS" pitchFamily="66" charset="0"/>
            </a:endParaRPr>
          </a:p>
          <a:p>
            <a:r>
              <a:rPr lang="en-GB" sz="3600" dirty="0">
                <a:latin typeface="Comic Sans MS" pitchFamily="66" charset="0"/>
              </a:rPr>
              <a:t>School Lunch</a:t>
            </a:r>
          </a:p>
          <a:p>
            <a:pPr>
              <a:buNone/>
            </a:pPr>
            <a:r>
              <a:rPr lang="en-GB" sz="3600" dirty="0">
                <a:latin typeface="Comic Sans MS" pitchFamily="66" charset="0"/>
              </a:rPr>
              <a:t>   </a:t>
            </a:r>
          </a:p>
          <a:p>
            <a:r>
              <a:rPr lang="en-GB" sz="3600" dirty="0">
                <a:latin typeface="Comic Sans MS" pitchFamily="66" charset="0"/>
              </a:rPr>
              <a:t>Packed Lunch</a:t>
            </a:r>
          </a:p>
          <a:p>
            <a:endParaRPr lang="en-GB" sz="3600" dirty="0">
              <a:latin typeface="Comic Sans MS" pitchFamily="66" charset="0"/>
            </a:endParaRPr>
          </a:p>
          <a:p>
            <a:r>
              <a:rPr lang="en-GB" sz="3600" dirty="0">
                <a:latin typeface="Comic Sans MS" pitchFamily="66" charset="0"/>
              </a:rPr>
              <a:t>Lunch Supervision </a:t>
            </a:r>
          </a:p>
          <a:p>
            <a:pPr>
              <a:buNone/>
            </a:pPr>
            <a:endParaRPr lang="en-GB" sz="3200" dirty="0">
              <a:latin typeface="Comic Sans MS" pitchFamily="66" charset="0"/>
            </a:endParaRPr>
          </a:p>
          <a:p>
            <a:pPr>
              <a:buNone/>
            </a:pPr>
            <a:endParaRPr lang="en-GB" sz="3200" dirty="0">
              <a:latin typeface="Comic Sans MS" pitchFamily="66" charset="0"/>
            </a:endParaRPr>
          </a:p>
          <a:p>
            <a:endParaRPr lang="en-GB" sz="3200" dirty="0">
              <a:latin typeface="Comic Sans MS" pitchFamily="66" charset="0"/>
            </a:endParaRPr>
          </a:p>
          <a:p>
            <a:endParaRPr lang="en-GB" sz="3200" dirty="0">
              <a:latin typeface="Comic Sans MS" pitchFamily="66" charset="0"/>
            </a:endParaRPr>
          </a:p>
          <a:p>
            <a:pPr algn="l">
              <a:buNone/>
            </a:pPr>
            <a:endParaRPr lang="en-GB" sz="2400" dirty="0">
              <a:latin typeface="Comic Sans MS" pitchFamily="66" charset="0"/>
            </a:endParaRPr>
          </a:p>
          <a:p>
            <a:pPr algn="l">
              <a:buNone/>
            </a:pPr>
            <a:endParaRPr lang="en-GB" sz="2400" dirty="0">
              <a:latin typeface="Comic Sans MS" pitchFamily="66" charset="0"/>
            </a:endParaRPr>
          </a:p>
        </p:txBody>
      </p:sp>
      <p:sp>
        <p:nvSpPr>
          <p:cNvPr id="4" name="Title 1"/>
          <p:cNvSpPr>
            <a:spLocks noGrp="1"/>
          </p:cNvSpPr>
          <p:nvPr>
            <p:ph type="title"/>
          </p:nvPr>
        </p:nvSpPr>
        <p:spPr>
          <a:xfrm>
            <a:off x="611560" y="404664"/>
            <a:ext cx="8076895" cy="610820"/>
          </a:xfrm>
        </p:spPr>
        <p:txBody>
          <a:bodyPr>
            <a:noAutofit/>
          </a:bodyPr>
          <a:lstStyle/>
          <a:p>
            <a:pPr algn="ctr"/>
            <a:r>
              <a:rPr lang="en-GB" sz="4400" b="1" dirty="0">
                <a:solidFill>
                  <a:srgbClr val="00B050"/>
                </a:solidFill>
                <a:latin typeface="Comic Sans MS" panose="030F0702030302020204" pitchFamily="66" charset="0"/>
              </a:rPr>
              <a:t>Lunch</a:t>
            </a:r>
          </a:p>
        </p:txBody>
      </p:sp>
      <p:pic>
        <p:nvPicPr>
          <p:cNvPr id="6" name="Picture 2" descr="N:\Downloads\download.jpg"/>
          <p:cNvPicPr>
            <a:picLocks noChangeAspect="1" noChangeArrowheads="1"/>
          </p:cNvPicPr>
          <p:nvPr/>
        </p:nvPicPr>
        <p:blipFill>
          <a:blip r:embed="rId3" cstate="print"/>
          <a:srcRect/>
          <a:stretch>
            <a:fillRect/>
          </a:stretch>
        </p:blipFill>
        <p:spPr bwMode="auto">
          <a:xfrm rot="775185">
            <a:off x="6921498" y="377318"/>
            <a:ext cx="1177477" cy="1182135"/>
          </a:xfrm>
          <a:prstGeom prst="rect">
            <a:avLst/>
          </a:prstGeom>
          <a:noFill/>
        </p:spPr>
      </p:pic>
      <p:pic>
        <p:nvPicPr>
          <p:cNvPr id="8" name="Picture 7" descr="C:\Users\075cgrogan\AppData\Local\Microsoft\Windows\Temporary Internet Files\Content.IE5\JMJDVHEW\Saint nicholas badge.jpg"/>
          <p:cNvPicPr/>
          <p:nvPr/>
        </p:nvPicPr>
        <p:blipFill>
          <a:blip r:embed="rId4" cstate="print"/>
          <a:srcRect/>
          <a:stretch>
            <a:fillRect/>
          </a:stretch>
        </p:blipFill>
        <p:spPr bwMode="auto">
          <a:xfrm>
            <a:off x="7524328" y="5229200"/>
            <a:ext cx="1224136" cy="1296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2D4586-4D28-46B3-9826-87F934D5CA1D}"/>
              </a:ext>
            </a:extLst>
          </p:cNvPr>
          <p:cNvSpPr>
            <a:spLocks noGrp="1"/>
          </p:cNvSpPr>
          <p:nvPr>
            <p:ph idx="1"/>
          </p:nvPr>
        </p:nvSpPr>
        <p:spPr>
          <a:xfrm>
            <a:off x="29344" y="2278354"/>
            <a:ext cx="5753078" cy="5102034"/>
          </a:xfrm>
        </p:spPr>
        <p:txBody>
          <a:bodyPr>
            <a:normAutofit/>
          </a:bodyPr>
          <a:lstStyle/>
          <a:p>
            <a:pPr marL="109728" indent="0">
              <a:buNone/>
            </a:pPr>
            <a:r>
              <a:rPr lang="en-GB" dirty="0">
                <a:latin typeface="Comic Sans MS" panose="030F0702030302020204" pitchFamily="66" charset="0"/>
              </a:rPr>
              <a:t> </a:t>
            </a:r>
          </a:p>
          <a:p>
            <a:r>
              <a:rPr lang="en-GB" dirty="0">
                <a:latin typeface="Comic Sans MS" panose="030F0702030302020204" pitchFamily="66" charset="0"/>
              </a:rPr>
              <a:t>Children can either order their own lunch on the whiteboard in class or they can order at </a:t>
            </a:r>
            <a:r>
              <a:rPr lang="en-GB" dirty="0" smtClean="0">
                <a:latin typeface="Comic Sans MS" panose="030F0702030302020204" pitchFamily="66" charset="0"/>
              </a:rPr>
              <a:t>home.</a:t>
            </a:r>
          </a:p>
          <a:p>
            <a:pPr marL="109728" indent="0">
              <a:buNone/>
            </a:pPr>
            <a:endParaRPr lang="en-GB" dirty="0" smtClean="0">
              <a:latin typeface="Comic Sans MS" panose="030F0702030302020204" pitchFamily="66" charset="0"/>
            </a:endParaRPr>
          </a:p>
          <a:p>
            <a:r>
              <a:rPr lang="en-GB" sz="2000" i="1" dirty="0" smtClean="0">
                <a:latin typeface="Comic Sans MS" panose="030F0702030302020204" pitchFamily="66" charset="0"/>
              </a:rPr>
              <a:t>Home ordering will not be available until children start school and relevant paperwork has been completed.</a:t>
            </a:r>
            <a:endParaRPr lang="en-GB" sz="2000" i="1" dirty="0">
              <a:latin typeface="Comic Sans MS" panose="030F0702030302020204" pitchFamily="66" charset="0"/>
            </a:endParaRPr>
          </a:p>
          <a:p>
            <a:pPr marL="109728" indent="0">
              <a:buNone/>
            </a:pPr>
            <a:endParaRPr lang="en-GB" dirty="0">
              <a:latin typeface="Comic Sans MS" panose="030F0702030302020204" pitchFamily="66" charset="0"/>
            </a:endParaRPr>
          </a:p>
        </p:txBody>
      </p:sp>
      <p:sp>
        <p:nvSpPr>
          <p:cNvPr id="3" name="Title 2">
            <a:extLst>
              <a:ext uri="{FF2B5EF4-FFF2-40B4-BE49-F238E27FC236}">
                <a16:creationId xmlns:a16="http://schemas.microsoft.com/office/drawing/2014/main" id="{9187AA88-77E8-43BA-B0E5-96E2EC3CEEBA}"/>
              </a:ext>
            </a:extLst>
          </p:cNvPr>
          <p:cNvSpPr>
            <a:spLocks noGrp="1"/>
          </p:cNvSpPr>
          <p:nvPr>
            <p:ph type="title"/>
          </p:nvPr>
        </p:nvSpPr>
        <p:spPr>
          <a:xfrm>
            <a:off x="457200" y="190121"/>
            <a:ext cx="8229600" cy="1143000"/>
          </a:xfrm>
        </p:spPr>
        <p:txBody>
          <a:bodyPr/>
          <a:lstStyle/>
          <a:p>
            <a:pPr algn="ctr"/>
            <a:r>
              <a:rPr lang="en-GB" sz="4000" dirty="0">
                <a:solidFill>
                  <a:srgbClr val="00B050"/>
                </a:solidFill>
                <a:latin typeface="Comic Sans MS" panose="030F0702030302020204" pitchFamily="66" charset="0"/>
              </a:rPr>
              <a:t>Lunch – Self Registration</a:t>
            </a:r>
            <a:endParaRPr lang="en-GB" dirty="0"/>
          </a:p>
        </p:txBody>
      </p:sp>
      <p:pic>
        <p:nvPicPr>
          <p:cNvPr id="5" name="Picture 4" descr="C:\Users\075cgrogan\AppData\Local\Microsoft\Windows\Temporary Internet Files\Content.IE5\JMJDVHEW\Saint nicholas badge.jpg">
            <a:extLst>
              <a:ext uri="{FF2B5EF4-FFF2-40B4-BE49-F238E27FC236}">
                <a16:creationId xmlns:a16="http://schemas.microsoft.com/office/drawing/2014/main" id="{7BC75518-2628-49FF-BF1B-F91E66700D7F}"/>
              </a:ext>
            </a:extLst>
          </p:cNvPr>
          <p:cNvPicPr/>
          <p:nvPr/>
        </p:nvPicPr>
        <p:blipFill>
          <a:blip r:embed="rId3" cstate="print"/>
          <a:srcRect/>
          <a:stretch>
            <a:fillRect/>
          </a:stretch>
        </p:blipFill>
        <p:spPr bwMode="auto">
          <a:xfrm>
            <a:off x="7798494" y="5359219"/>
            <a:ext cx="1224136" cy="1296144"/>
          </a:xfrm>
          <a:prstGeom prst="rect">
            <a:avLst/>
          </a:prstGeom>
          <a:noFill/>
          <a:ln w="9525">
            <a:noFill/>
            <a:miter lim="800000"/>
            <a:headEnd/>
            <a:tailEnd/>
          </a:ln>
        </p:spPr>
      </p:pic>
      <p:pic>
        <p:nvPicPr>
          <p:cNvPr id="6" name="Picture 4">
            <a:extLst>
              <a:ext uri="{FF2B5EF4-FFF2-40B4-BE49-F238E27FC236}">
                <a16:creationId xmlns:a16="http://schemas.microsoft.com/office/drawing/2014/main" id="{A1004350-6A29-42F7-9DD0-3F5B5F398699}"/>
              </a:ext>
            </a:extLst>
          </p:cNvPr>
          <p:cNvPicPr>
            <a:picLocks noChangeAspect="1" noChangeArrowheads="1"/>
          </p:cNvPicPr>
          <p:nvPr/>
        </p:nvPicPr>
        <p:blipFill>
          <a:blip r:embed="rId4" cstate="print"/>
          <a:srcRect/>
          <a:stretch>
            <a:fillRect/>
          </a:stretch>
        </p:blipFill>
        <p:spPr bwMode="auto">
          <a:xfrm>
            <a:off x="5983932" y="2268714"/>
            <a:ext cx="3010470" cy="2320571"/>
          </a:xfrm>
          <a:prstGeom prst="rect">
            <a:avLst/>
          </a:prstGeom>
          <a:noFill/>
          <a:ln w="9525">
            <a:noFill/>
            <a:miter lim="800000"/>
            <a:headEnd/>
            <a:tailEnd/>
          </a:ln>
          <a:effectLst/>
        </p:spPr>
      </p:pic>
    </p:spTree>
    <p:extLst>
      <p:ext uri="{BB962C8B-B14F-4D97-AF65-F5344CB8AC3E}">
        <p14:creationId xmlns:p14="http://schemas.microsoft.com/office/powerpoint/2010/main" val="480941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521C5D-656D-478F-83F4-6C4006F4AFAC}"/>
              </a:ext>
            </a:extLst>
          </p:cNvPr>
          <p:cNvSpPr>
            <a:spLocks noGrp="1"/>
          </p:cNvSpPr>
          <p:nvPr>
            <p:ph idx="1"/>
          </p:nvPr>
        </p:nvSpPr>
        <p:spPr/>
        <p:txBody>
          <a:bodyPr>
            <a:normAutofit lnSpcReduction="10000"/>
          </a:bodyPr>
          <a:lstStyle/>
          <a:p>
            <a:r>
              <a:rPr lang="en-GB" sz="3200" dirty="0" smtClean="0">
                <a:latin typeface="Comic Sans MS" pitchFamily="66" charset="0"/>
              </a:rPr>
              <a:t>Phonics</a:t>
            </a:r>
            <a:endParaRPr lang="en-GB" sz="3200" dirty="0">
              <a:latin typeface="Comic Sans MS" pitchFamily="66" charset="0"/>
            </a:endParaRPr>
          </a:p>
          <a:p>
            <a:pPr>
              <a:buNone/>
            </a:pPr>
            <a:endParaRPr lang="en-GB" sz="3200" dirty="0">
              <a:latin typeface="Comic Sans MS" pitchFamily="66" charset="0"/>
            </a:endParaRPr>
          </a:p>
          <a:p>
            <a:r>
              <a:rPr lang="en-GB" sz="3200" dirty="0">
                <a:latin typeface="Comic Sans MS" pitchFamily="66" charset="0"/>
              </a:rPr>
              <a:t>Sight vocabulary </a:t>
            </a:r>
          </a:p>
          <a:p>
            <a:pPr marL="109728" indent="0">
              <a:buNone/>
            </a:pPr>
            <a:endParaRPr lang="en-GB" sz="3200" dirty="0">
              <a:latin typeface="Comic Sans MS" pitchFamily="66" charset="0"/>
            </a:endParaRPr>
          </a:p>
          <a:p>
            <a:r>
              <a:rPr lang="en-GB" sz="3200" dirty="0">
                <a:latin typeface="Comic Sans MS" pitchFamily="66" charset="0"/>
              </a:rPr>
              <a:t>Reading – Bug Club – online reading scheme</a:t>
            </a:r>
          </a:p>
          <a:p>
            <a:pPr>
              <a:buNone/>
            </a:pPr>
            <a:endParaRPr lang="en-GB" sz="3200" dirty="0">
              <a:latin typeface="Comic Sans MS" pitchFamily="66" charset="0"/>
            </a:endParaRPr>
          </a:p>
          <a:p>
            <a:r>
              <a:rPr lang="en-GB" sz="3200" dirty="0">
                <a:latin typeface="Comic Sans MS" pitchFamily="66" charset="0"/>
              </a:rPr>
              <a:t>Numeracy/Maths websites – </a:t>
            </a:r>
            <a:r>
              <a:rPr lang="en-GB" sz="3200" dirty="0" err="1">
                <a:latin typeface="Comic Sans MS" pitchFamily="66" charset="0"/>
              </a:rPr>
              <a:t>Sumdog</a:t>
            </a:r>
            <a:r>
              <a:rPr lang="en-GB" sz="3200" dirty="0">
                <a:latin typeface="Comic Sans MS" pitchFamily="66" charset="0"/>
              </a:rPr>
              <a:t>, </a:t>
            </a:r>
            <a:r>
              <a:rPr lang="en-GB" sz="3200" dirty="0" err="1">
                <a:latin typeface="Comic Sans MS" pitchFamily="66" charset="0"/>
              </a:rPr>
              <a:t>studyladder</a:t>
            </a:r>
            <a:endParaRPr lang="en-GB" sz="3200" dirty="0">
              <a:latin typeface="Comic Sans MS" pitchFamily="66" charset="0"/>
            </a:endParaRPr>
          </a:p>
          <a:p>
            <a:pPr>
              <a:buNone/>
            </a:pPr>
            <a:endParaRPr lang="en-GB" sz="3200" dirty="0">
              <a:latin typeface="Comic Sans MS" pitchFamily="66" charset="0"/>
            </a:endParaRPr>
          </a:p>
        </p:txBody>
      </p:sp>
      <p:sp>
        <p:nvSpPr>
          <p:cNvPr id="2" name="Title 1">
            <a:extLst>
              <a:ext uri="{FF2B5EF4-FFF2-40B4-BE49-F238E27FC236}">
                <a16:creationId xmlns:a16="http://schemas.microsoft.com/office/drawing/2014/main" id="{DAADE8BB-D746-4A6A-B525-3EA9E53FEB8C}"/>
              </a:ext>
            </a:extLst>
          </p:cNvPr>
          <p:cNvSpPr>
            <a:spLocks noGrp="1"/>
          </p:cNvSpPr>
          <p:nvPr>
            <p:ph type="title"/>
          </p:nvPr>
        </p:nvSpPr>
        <p:spPr>
          <a:xfrm>
            <a:off x="685800" y="152400"/>
            <a:ext cx="6870700" cy="1044352"/>
          </a:xfrm>
        </p:spPr>
        <p:txBody>
          <a:bodyPr>
            <a:normAutofit/>
          </a:bodyPr>
          <a:lstStyle/>
          <a:p>
            <a:pPr algn="ctr"/>
            <a:r>
              <a:rPr lang="en-GB" sz="4400" b="1" dirty="0">
                <a:solidFill>
                  <a:srgbClr val="00B050"/>
                </a:solidFill>
                <a:latin typeface="Comic Sans MS" pitchFamily="66" charset="0"/>
              </a:rPr>
              <a:t>P1 Homework</a:t>
            </a:r>
          </a:p>
        </p:txBody>
      </p:sp>
      <p:pic>
        <p:nvPicPr>
          <p:cNvPr id="4" name="Picture 3" descr="C:\Users\075cgrogan\AppData\Local\Microsoft\Windows\Temporary Internet Files\Content.IE5\JMJDVHEW\Saint nicholas badge.jpg"/>
          <p:cNvPicPr/>
          <p:nvPr/>
        </p:nvPicPr>
        <p:blipFill>
          <a:blip r:embed="rId3" cstate="print"/>
          <a:srcRect/>
          <a:stretch>
            <a:fillRect/>
          </a:stretch>
        </p:blipFill>
        <p:spPr bwMode="auto">
          <a:xfrm>
            <a:off x="7573978" y="5557845"/>
            <a:ext cx="1296144" cy="1224136"/>
          </a:xfrm>
          <a:prstGeom prst="rect">
            <a:avLst/>
          </a:prstGeom>
          <a:noFill/>
          <a:ln w="9525">
            <a:noFill/>
            <a:miter lim="800000"/>
            <a:headEnd/>
            <a:tailEnd/>
          </a:ln>
        </p:spPr>
      </p:pic>
      <p:pic>
        <p:nvPicPr>
          <p:cNvPr id="4098" name="Picture 2" descr="Free Homework Free Clipart, Download Free Clip Art, Free Clip Art ...">
            <a:extLst>
              <a:ext uri="{FF2B5EF4-FFF2-40B4-BE49-F238E27FC236}">
                <a16:creationId xmlns:a16="http://schemas.microsoft.com/office/drawing/2014/main" id="{8A8989B1-D079-43A7-B725-CD7B32B784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0393">
            <a:off x="5753828" y="2086677"/>
            <a:ext cx="3396987" cy="676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189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8A09D-2799-4A8D-B601-F7EC0BBAB828}"/>
              </a:ext>
            </a:extLst>
          </p:cNvPr>
          <p:cNvSpPr>
            <a:spLocks noGrp="1"/>
          </p:cNvSpPr>
          <p:nvPr>
            <p:ph type="title"/>
          </p:nvPr>
        </p:nvSpPr>
        <p:spPr/>
        <p:txBody>
          <a:bodyPr>
            <a:normAutofit/>
          </a:bodyPr>
          <a:lstStyle/>
          <a:p>
            <a:pPr algn="ctr"/>
            <a:r>
              <a:rPr lang="en-GB" sz="4400" b="1" dirty="0">
                <a:solidFill>
                  <a:srgbClr val="00B050"/>
                </a:solidFill>
              </a:rPr>
              <a:t>Buddies</a:t>
            </a:r>
          </a:p>
        </p:txBody>
      </p:sp>
      <p:pic>
        <p:nvPicPr>
          <p:cNvPr id="4" name="Picture 3" descr="C:\Users\075cgrogan\AppData\Local\Microsoft\Windows\Temporary Internet Files\Content.IE5\JMJDVHEW\Saint nicholas badge.jpg"/>
          <p:cNvPicPr/>
          <p:nvPr/>
        </p:nvPicPr>
        <p:blipFill>
          <a:blip r:embed="rId3" cstate="print"/>
          <a:srcRect/>
          <a:stretch>
            <a:fillRect/>
          </a:stretch>
        </p:blipFill>
        <p:spPr bwMode="auto">
          <a:xfrm>
            <a:off x="7812360" y="5733256"/>
            <a:ext cx="1090464" cy="850106"/>
          </a:xfrm>
          <a:prstGeom prst="rect">
            <a:avLst/>
          </a:prstGeom>
          <a:noFill/>
          <a:ln w="9525">
            <a:noFill/>
            <a:miter lim="800000"/>
            <a:headEnd/>
            <a:tailEnd/>
          </a:ln>
        </p:spPr>
      </p:pic>
      <p:pic>
        <p:nvPicPr>
          <p:cNvPr id="5" name="Picture 2" descr="https://pbs.twimg.com/media/D4XIpD4XsAcLWCi.jpg">
            <a:extLst>
              <a:ext uri="{FF2B5EF4-FFF2-40B4-BE49-F238E27FC236}">
                <a16:creationId xmlns:a16="http://schemas.microsoft.com/office/drawing/2014/main" id="{3C4C7166-E578-437A-BD8A-6794D945B692}"/>
              </a:ext>
            </a:extLst>
          </p:cNvPr>
          <p:cNvPicPr>
            <a:picLocks noChangeAspect="1" noChangeArrowheads="1"/>
          </p:cNvPicPr>
          <p:nvPr/>
        </p:nvPicPr>
        <p:blipFill rotWithShape="1">
          <a:blip r:embed="rId4" cstate="print"/>
          <a:srcRect r="37500"/>
          <a:stretch/>
        </p:blipFill>
        <p:spPr bwMode="auto">
          <a:xfrm>
            <a:off x="4941497" y="1771569"/>
            <a:ext cx="3014337" cy="2595801"/>
          </a:xfrm>
          <a:prstGeom prst="rect">
            <a:avLst/>
          </a:prstGeom>
          <a:noFill/>
          <a:ln>
            <a:solidFill>
              <a:schemeClr val="accent1"/>
            </a:solidFill>
          </a:ln>
        </p:spPr>
      </p:pic>
      <p:pic>
        <p:nvPicPr>
          <p:cNvPr id="6" name="Picture 4" descr="https://pbs.twimg.com/media/D09ow33WsAA8kWn.jpg">
            <a:extLst>
              <a:ext uri="{FF2B5EF4-FFF2-40B4-BE49-F238E27FC236}">
                <a16:creationId xmlns:a16="http://schemas.microsoft.com/office/drawing/2014/main" id="{B51B5C4C-84B0-4712-99E5-9A233731283E}"/>
              </a:ext>
            </a:extLst>
          </p:cNvPr>
          <p:cNvPicPr>
            <a:picLocks noChangeAspect="1" noChangeArrowheads="1"/>
          </p:cNvPicPr>
          <p:nvPr/>
        </p:nvPicPr>
        <p:blipFill>
          <a:blip r:embed="rId5" cstate="print"/>
          <a:srcRect/>
          <a:stretch>
            <a:fillRect/>
          </a:stretch>
        </p:blipFill>
        <p:spPr bwMode="auto">
          <a:xfrm>
            <a:off x="1188168" y="1771570"/>
            <a:ext cx="3014337" cy="2595801"/>
          </a:xfrm>
          <a:prstGeom prst="rect">
            <a:avLst/>
          </a:prstGeom>
          <a:noFill/>
        </p:spPr>
      </p:pic>
    </p:spTree>
    <p:extLst>
      <p:ext uri="{BB962C8B-B14F-4D97-AF65-F5344CB8AC3E}">
        <p14:creationId xmlns:p14="http://schemas.microsoft.com/office/powerpoint/2010/main" val="1602795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600000">
            <a:off x="7909242" y="3615098"/>
            <a:ext cx="940446" cy="1280051"/>
          </a:xfrm>
        </p:spPr>
      </p:pic>
      <p:sp>
        <p:nvSpPr>
          <p:cNvPr id="4" name="Title 1"/>
          <p:cNvSpPr>
            <a:spLocks noGrp="1"/>
          </p:cNvSpPr>
          <p:nvPr>
            <p:ph type="title"/>
          </p:nvPr>
        </p:nvSpPr>
        <p:spPr>
          <a:xfrm>
            <a:off x="395536" y="292397"/>
            <a:ext cx="7344816" cy="763525"/>
          </a:xfrm>
        </p:spPr>
        <p:txBody>
          <a:bodyPr>
            <a:normAutofit/>
          </a:bodyPr>
          <a:lstStyle/>
          <a:p>
            <a:pPr algn="ctr"/>
            <a:r>
              <a:rPr lang="en-GB" sz="4400" b="1" dirty="0">
                <a:solidFill>
                  <a:srgbClr val="00B050"/>
                </a:solidFill>
                <a:latin typeface="Comic Sans MS" panose="030F0702030302020204" pitchFamily="66" charset="0"/>
              </a:rPr>
              <a:t>Communication</a:t>
            </a:r>
          </a:p>
        </p:txBody>
      </p:sp>
      <p:pic>
        <p:nvPicPr>
          <p:cNvPr id="7" name="Picture 2" descr="N:\Downloads\download (2).jpg"/>
          <p:cNvPicPr>
            <a:picLocks noChangeAspect="1" noChangeArrowheads="1"/>
          </p:cNvPicPr>
          <p:nvPr/>
        </p:nvPicPr>
        <p:blipFill>
          <a:blip r:embed="rId4" cstate="print"/>
          <a:srcRect/>
          <a:stretch>
            <a:fillRect/>
          </a:stretch>
        </p:blipFill>
        <p:spPr bwMode="auto">
          <a:xfrm rot="360000">
            <a:off x="7414907" y="322839"/>
            <a:ext cx="1466166" cy="1466166"/>
          </a:xfrm>
          <a:prstGeom prst="rect">
            <a:avLst/>
          </a:prstGeom>
          <a:noFill/>
        </p:spPr>
      </p:pic>
      <p:sp>
        <p:nvSpPr>
          <p:cNvPr id="2" name="TextBox 1">
            <a:extLst>
              <a:ext uri="{FF2B5EF4-FFF2-40B4-BE49-F238E27FC236}">
                <a16:creationId xmlns:a16="http://schemas.microsoft.com/office/drawing/2014/main" id="{1BFB7E22-5070-4355-BF3A-014141DDF3DD}"/>
              </a:ext>
            </a:extLst>
          </p:cNvPr>
          <p:cNvSpPr txBox="1"/>
          <p:nvPr/>
        </p:nvSpPr>
        <p:spPr>
          <a:xfrm>
            <a:off x="283044" y="1168189"/>
            <a:ext cx="7569800" cy="6740307"/>
          </a:xfrm>
          <a:prstGeom prst="rect">
            <a:avLst/>
          </a:prstGeom>
          <a:noFill/>
        </p:spPr>
        <p:txBody>
          <a:bodyPr wrap="square" rtlCol="0">
            <a:spAutoFit/>
          </a:bodyPr>
          <a:lstStyle/>
          <a:p>
            <a:pPr marL="285750" indent="-285750">
              <a:buFont typeface="Arial" panose="020B0604020202020204" pitchFamily="34" charset="0"/>
              <a:buChar char="•"/>
            </a:pPr>
            <a:r>
              <a:rPr lang="en-GB" sz="3600" b="1" dirty="0" err="1" smtClean="0">
                <a:latin typeface="Comic Sans MS" panose="030F0702030302020204" pitchFamily="66" charset="0"/>
              </a:rPr>
              <a:t>Groupcall</a:t>
            </a:r>
            <a:r>
              <a:rPr lang="en-GB" sz="3600" b="1" smtClean="0">
                <a:latin typeface="Comic Sans MS" panose="030F0702030302020204" pitchFamily="66" charset="0"/>
              </a:rPr>
              <a:t>- email/text</a:t>
            </a:r>
            <a:endParaRPr lang="en-GB" sz="3600" dirty="0">
              <a:latin typeface="Comic Sans MS" panose="030F0702030302020204" pitchFamily="66" charset="0"/>
            </a:endParaRPr>
          </a:p>
          <a:p>
            <a:endParaRPr lang="en-GB" sz="3600" dirty="0">
              <a:latin typeface="Comic Sans MS" panose="030F0702030302020204" pitchFamily="66" charset="0"/>
            </a:endParaRPr>
          </a:p>
          <a:p>
            <a:pPr marL="285750" indent="-285750">
              <a:buFont typeface="Arial" panose="020B0604020202020204" pitchFamily="34" charset="0"/>
              <a:buChar char="•"/>
            </a:pPr>
            <a:r>
              <a:rPr lang="en-GB" sz="3600" b="1" dirty="0" smtClean="0">
                <a:latin typeface="Comic Sans MS" panose="030F0702030302020204" pitchFamily="66" charset="0"/>
              </a:rPr>
              <a:t>Letters </a:t>
            </a:r>
            <a:endParaRPr lang="en-GB" sz="3600" dirty="0">
              <a:latin typeface="Comic Sans MS" panose="030F0702030302020204" pitchFamily="66" charset="0"/>
            </a:endParaRPr>
          </a:p>
          <a:p>
            <a:endParaRPr lang="en-GB" sz="3600" dirty="0">
              <a:latin typeface="Comic Sans MS" panose="030F0702030302020204" pitchFamily="66" charset="0"/>
            </a:endParaRPr>
          </a:p>
          <a:p>
            <a:pPr marL="285750" indent="-285750">
              <a:buFont typeface="Arial" panose="020B0604020202020204" pitchFamily="34" charset="0"/>
              <a:buChar char="•"/>
            </a:pPr>
            <a:r>
              <a:rPr lang="en-GB" sz="3600" b="1" dirty="0" smtClean="0">
                <a:latin typeface="Comic Sans MS" panose="030F0702030302020204" pitchFamily="66" charset="0"/>
              </a:rPr>
              <a:t>See Saw/ School Website</a:t>
            </a:r>
          </a:p>
          <a:p>
            <a:pPr marL="285750" indent="-285750">
              <a:buFont typeface="Arial" panose="020B0604020202020204" pitchFamily="34" charset="0"/>
              <a:buChar char="•"/>
            </a:pPr>
            <a:endParaRPr lang="en-GB" sz="3600" b="1" dirty="0">
              <a:latin typeface="Comic Sans MS" panose="030F0702030302020204" pitchFamily="66" charset="0"/>
            </a:endParaRPr>
          </a:p>
          <a:p>
            <a:pPr marL="285750" indent="-285750">
              <a:buFont typeface="Arial" panose="020B0604020202020204" pitchFamily="34" charset="0"/>
              <a:buChar char="•"/>
            </a:pPr>
            <a:r>
              <a:rPr lang="en-GB" sz="3600" b="1" dirty="0" smtClean="0">
                <a:latin typeface="Comic Sans MS" panose="030F0702030302020204" pitchFamily="66" charset="0"/>
              </a:rPr>
              <a:t>Twitter  </a:t>
            </a:r>
            <a:r>
              <a:rPr lang="en-GB" sz="3600" dirty="0">
                <a:latin typeface="Comic Sans MS" panose="030F0702030302020204" pitchFamily="66" charset="0"/>
              </a:rPr>
              <a:t>@</a:t>
            </a:r>
            <a:r>
              <a:rPr lang="en-GB" sz="3600" dirty="0" err="1">
                <a:latin typeface="Comic Sans MS" panose="030F0702030302020204" pitchFamily="66" charset="0"/>
              </a:rPr>
              <a:t>NicholasPrimary</a:t>
            </a:r>
            <a:endParaRPr lang="en-GB" sz="3600" dirty="0">
              <a:latin typeface="Comic Sans MS" panose="030F0702030302020204" pitchFamily="66" charset="0"/>
            </a:endParaRPr>
          </a:p>
          <a:p>
            <a:pPr marL="285750" indent="-285750">
              <a:buFont typeface="Arial" panose="020B0604020202020204" pitchFamily="34" charset="0"/>
              <a:buChar char="•"/>
            </a:pPr>
            <a:endParaRPr lang="en-GB" sz="3600" b="1" dirty="0">
              <a:latin typeface="Comic Sans MS" panose="030F0702030302020204" pitchFamily="66" charset="0"/>
            </a:endParaRPr>
          </a:p>
          <a:p>
            <a:pPr marL="285750" indent="-285750">
              <a:buFont typeface="Arial" panose="020B0604020202020204" pitchFamily="34" charset="0"/>
              <a:buChar char="•"/>
            </a:pPr>
            <a:endParaRPr lang="en-GB" sz="3600" b="1" dirty="0">
              <a:latin typeface="Comic Sans MS" panose="030F0702030302020204" pitchFamily="66" charset="0"/>
            </a:endParaRPr>
          </a:p>
          <a:p>
            <a:endParaRPr lang="en-GB" dirty="0">
              <a:latin typeface="Comic Sans MS" panose="030F0702030302020204" pitchFamily="66" charset="0"/>
            </a:endParaRPr>
          </a:p>
          <a:p>
            <a:endParaRPr lang="en-GB" dirty="0"/>
          </a:p>
          <a:p>
            <a:endParaRPr lang="en-GB" dirty="0"/>
          </a:p>
          <a:p>
            <a:endParaRPr lang="en-GB" dirty="0"/>
          </a:p>
          <a:p>
            <a:endParaRPr lang="en-GB" dirty="0"/>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95536" y="1844824"/>
            <a:ext cx="8076895" cy="3528392"/>
          </a:xfrm>
        </p:spPr>
        <p:txBody>
          <a:bodyPr>
            <a:normAutofit/>
          </a:bodyPr>
          <a:lstStyle/>
          <a:p>
            <a:pPr algn="l">
              <a:buNone/>
            </a:pPr>
            <a:endParaRPr lang="en-GB" sz="3200" dirty="0">
              <a:solidFill>
                <a:schemeClr val="tx1">
                  <a:lumMod val="65000"/>
                  <a:lumOff val="35000"/>
                </a:schemeClr>
              </a:solidFill>
              <a:latin typeface="Comic Sans MS" pitchFamily="66" charset="0"/>
            </a:endParaRPr>
          </a:p>
          <a:p>
            <a:pPr algn="l"/>
            <a:r>
              <a:rPr lang="en-GB" sz="3200" dirty="0">
                <a:solidFill>
                  <a:schemeClr val="tx1">
                    <a:lumMod val="65000"/>
                    <a:lumOff val="35000"/>
                  </a:schemeClr>
                </a:solidFill>
                <a:latin typeface="Comic Sans MS" pitchFamily="66" charset="0"/>
              </a:rPr>
              <a:t>To provide parents with some general information and practical advice about starting Primary 1.</a:t>
            </a:r>
          </a:p>
        </p:txBody>
      </p:sp>
      <p:sp>
        <p:nvSpPr>
          <p:cNvPr id="4" name="Title 1"/>
          <p:cNvSpPr>
            <a:spLocks noGrp="1"/>
          </p:cNvSpPr>
          <p:nvPr>
            <p:ph type="title"/>
          </p:nvPr>
        </p:nvSpPr>
        <p:spPr>
          <a:xfrm>
            <a:off x="533552" y="508378"/>
            <a:ext cx="8076895" cy="458115"/>
          </a:xfrm>
        </p:spPr>
        <p:txBody>
          <a:bodyPr>
            <a:noAutofit/>
          </a:bodyPr>
          <a:lstStyle/>
          <a:p>
            <a:pPr algn="ctr"/>
            <a:r>
              <a:rPr lang="en-GB" sz="4400" b="1" dirty="0">
                <a:solidFill>
                  <a:srgbClr val="00B050"/>
                </a:solidFill>
                <a:latin typeface="Comic Sans MS" pitchFamily="66" charset="0"/>
              </a:rPr>
              <a:t>Aims for tonight...</a:t>
            </a:r>
          </a:p>
        </p:txBody>
      </p:sp>
      <p:pic>
        <p:nvPicPr>
          <p:cNvPr id="6" name="Picture 5" descr="C:\Users\075cgrogan\AppData\Local\Microsoft\Windows\Temporary Internet Files\Content.IE5\JMJDVHEW\Saint nicholas badge.jpg"/>
          <p:cNvPicPr/>
          <p:nvPr/>
        </p:nvPicPr>
        <p:blipFill>
          <a:blip r:embed="rId3" cstate="print"/>
          <a:srcRect/>
          <a:stretch>
            <a:fillRect/>
          </a:stretch>
        </p:blipFill>
        <p:spPr bwMode="auto">
          <a:xfrm>
            <a:off x="7308304" y="5013176"/>
            <a:ext cx="1512168" cy="1440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171808"/>
          </a:xfrm>
        </p:spPr>
        <p:txBody>
          <a:bodyPr>
            <a:normAutofit fontScale="77500" lnSpcReduction="20000"/>
          </a:bodyPr>
          <a:lstStyle/>
          <a:p>
            <a:r>
              <a:rPr lang="en-GB" sz="2800" dirty="0" smtClean="0"/>
              <a:t>Encourage your </a:t>
            </a:r>
            <a:r>
              <a:rPr lang="en-GB" sz="2800" dirty="0"/>
              <a:t>child to tell their teacher(s) about their achievements so that it can be shared in class and at </a:t>
            </a:r>
            <a:r>
              <a:rPr lang="en-GB" sz="2800" dirty="0" smtClean="0"/>
              <a:t>the monthly achievement assembly.</a:t>
            </a:r>
          </a:p>
          <a:p>
            <a:endParaRPr lang="en-GB" sz="2800" dirty="0" smtClean="0"/>
          </a:p>
          <a:p>
            <a:r>
              <a:rPr lang="en-GB" sz="2800" dirty="0" smtClean="0"/>
              <a:t>Encourage </a:t>
            </a:r>
            <a:r>
              <a:rPr lang="en-GB" sz="2800" dirty="0"/>
              <a:t>your child to bring in their medals, trophies or certificates to help them talk about their achievements</a:t>
            </a:r>
            <a:r>
              <a:rPr lang="en-GB" sz="2800" dirty="0" smtClean="0"/>
              <a:t>.</a:t>
            </a:r>
          </a:p>
          <a:p>
            <a:pPr marL="109728" indent="0">
              <a:buNone/>
            </a:pPr>
            <a:endParaRPr lang="en-GB" sz="2800" dirty="0"/>
          </a:p>
          <a:p>
            <a:r>
              <a:rPr lang="en-GB" sz="2800" dirty="0"/>
              <a:t>E</a:t>
            </a:r>
            <a:r>
              <a:rPr lang="en-GB" sz="2800" dirty="0" smtClean="0"/>
              <a:t>mail a photograph/blurb </a:t>
            </a:r>
            <a:r>
              <a:rPr lang="en-GB" sz="2800" dirty="0"/>
              <a:t>into school with the subject Wider Achievement.</a:t>
            </a:r>
          </a:p>
          <a:p>
            <a:pPr marL="0" indent="0">
              <a:spcBef>
                <a:spcPts val="0"/>
              </a:spcBef>
              <a:buClrTx/>
              <a:buSzTx/>
              <a:buNone/>
              <a:defRPr/>
            </a:pPr>
            <a:endParaRPr lang="en-GB" dirty="0">
              <a:latin typeface="Comic Sans MS" panose="030F0702030302020204" pitchFamily="66" charset="0"/>
            </a:endParaRPr>
          </a:p>
        </p:txBody>
      </p:sp>
      <p:sp>
        <p:nvSpPr>
          <p:cNvPr id="3" name="Title 2"/>
          <p:cNvSpPr>
            <a:spLocks noGrp="1"/>
          </p:cNvSpPr>
          <p:nvPr>
            <p:ph type="title"/>
          </p:nvPr>
        </p:nvSpPr>
        <p:spPr/>
        <p:txBody>
          <a:bodyPr/>
          <a:lstStyle/>
          <a:p>
            <a:r>
              <a:rPr lang="en-GB" dirty="0" smtClean="0"/>
              <a:t>Wider School Achievements</a:t>
            </a:r>
            <a:endParaRPr lang="en-GB" dirty="0"/>
          </a:p>
        </p:txBody>
      </p:sp>
      <p:pic>
        <p:nvPicPr>
          <p:cNvPr id="1026" name="Picture 2" descr="http://www.st-nicholas.e-dunbarton.sch.uk/media/15119/general-achievements.png?width=700&amp;height=4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2475" y="274638"/>
            <a:ext cx="1406217" cy="8176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ing.seesaw.me/?url=https%3A%2F%2Fassets.seesaw.me%2Fuk%2Fa%2Fe%2Fe%2F0%2F5%2Ff%2Faee05f0c-dbfa-4314-b9d0-59317bad6f42.jpg%3A%3A%3A1654264500%3A%3A%3A1209600%3A%3A%3Arnve1IaTmQ1VsgZQl5zOC_KBwBnRkgJhbKjPP4lz88t58o62uq9-udQ6HwYzMByZ_MvPv9kE9cosbSw0PFyMOA.jpg&amp;w=1024&amp;h=1024&amp;mode=cli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4682588"/>
            <a:ext cx="2700291" cy="2030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264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0"/>
            <a:ext cx="4104456" cy="5688632"/>
          </a:xfrm>
        </p:spPr>
        <p:txBody>
          <a:bodyPr>
            <a:noAutofit/>
          </a:bodyPr>
          <a:lstStyle/>
          <a:p>
            <a:r>
              <a:rPr lang="en-GB" sz="4000" b="1" u="sng" dirty="0">
                <a:solidFill>
                  <a:srgbClr val="00B050"/>
                </a:solidFill>
                <a:latin typeface="Comic Sans MS" panose="030F0702030302020204" pitchFamily="66" charset="0"/>
              </a:rPr>
              <a:t/>
            </a:r>
            <a:br>
              <a:rPr lang="en-GB" sz="4000" b="1" u="sng" dirty="0">
                <a:solidFill>
                  <a:srgbClr val="00B050"/>
                </a:solidFill>
                <a:latin typeface="Comic Sans MS" panose="030F0702030302020204" pitchFamily="66" charset="0"/>
              </a:rPr>
            </a:br>
            <a:r>
              <a:rPr lang="en-GB" sz="4000" b="1" u="sng" dirty="0">
                <a:solidFill>
                  <a:srgbClr val="00B050"/>
                </a:solidFill>
                <a:latin typeface="Comic Sans MS" panose="030F0702030302020204" pitchFamily="66" charset="0"/>
              </a:rPr>
              <a:t/>
            </a:r>
            <a:br>
              <a:rPr lang="en-GB" sz="4000" b="1" u="sng" dirty="0">
                <a:solidFill>
                  <a:srgbClr val="00B050"/>
                </a:solidFill>
                <a:latin typeface="Comic Sans MS" panose="030F0702030302020204" pitchFamily="66" charset="0"/>
              </a:rPr>
            </a:br>
            <a:r>
              <a:rPr lang="en-GB" sz="4000" b="1" u="sng" dirty="0">
                <a:solidFill>
                  <a:srgbClr val="00B050"/>
                </a:solidFill>
                <a:latin typeface="Comic Sans MS" panose="030F0702030302020204" pitchFamily="66" charset="0"/>
              </a:rPr>
              <a:t>Office Staff</a:t>
            </a:r>
            <a:r>
              <a:rPr lang="en-GB" sz="4000" dirty="0">
                <a:solidFill>
                  <a:srgbClr val="0070C0"/>
                </a:solidFill>
                <a:latin typeface="Comic Sans MS" panose="030F0702030302020204" pitchFamily="66" charset="0"/>
              </a:rPr>
              <a:t/>
            </a:r>
            <a:br>
              <a:rPr lang="en-GB" sz="4000" dirty="0">
                <a:solidFill>
                  <a:srgbClr val="0070C0"/>
                </a:solidFill>
                <a:latin typeface="Comic Sans MS" panose="030F0702030302020204" pitchFamily="66" charset="0"/>
              </a:rPr>
            </a:br>
            <a:r>
              <a:rPr lang="en-GB" sz="4000" dirty="0">
                <a:solidFill>
                  <a:srgbClr val="0070C0"/>
                </a:solidFill>
                <a:latin typeface="Comic Sans MS" panose="030F0702030302020204" pitchFamily="66" charset="0"/>
              </a:rPr>
              <a:t/>
            </a:r>
            <a:br>
              <a:rPr lang="en-GB" sz="4000" dirty="0">
                <a:solidFill>
                  <a:srgbClr val="0070C0"/>
                </a:solidFill>
                <a:latin typeface="Comic Sans MS" panose="030F0702030302020204" pitchFamily="66" charset="0"/>
              </a:rPr>
            </a:br>
            <a:r>
              <a:rPr lang="en-GB" sz="4000" dirty="0">
                <a:solidFill>
                  <a:schemeClr val="tx1"/>
                </a:solidFill>
                <a:latin typeface="Comic Sans MS" panose="030F0702030302020204" pitchFamily="66" charset="0"/>
              </a:rPr>
              <a:t>Ms </a:t>
            </a:r>
            <a:r>
              <a:rPr lang="en-GB" sz="4000" dirty="0" err="1">
                <a:solidFill>
                  <a:schemeClr val="tx1"/>
                </a:solidFill>
                <a:latin typeface="Comic Sans MS" panose="030F0702030302020204" pitchFamily="66" charset="0"/>
              </a:rPr>
              <a:t>MacPherson</a:t>
            </a:r>
            <a:r>
              <a:rPr lang="en-GB" sz="4000" dirty="0">
                <a:solidFill>
                  <a:schemeClr val="tx1"/>
                </a:solidFill>
                <a:latin typeface="Comic Sans MS" panose="030F0702030302020204" pitchFamily="66" charset="0"/>
              </a:rPr>
              <a:t/>
            </a:r>
            <a:br>
              <a:rPr lang="en-GB" sz="4000" dirty="0">
                <a:solidFill>
                  <a:schemeClr val="tx1"/>
                </a:solidFill>
                <a:latin typeface="Comic Sans MS" panose="030F0702030302020204" pitchFamily="66" charset="0"/>
              </a:rPr>
            </a:br>
            <a:r>
              <a:rPr lang="en-GB" sz="4000" dirty="0">
                <a:solidFill>
                  <a:schemeClr val="tx1"/>
                </a:solidFill>
                <a:latin typeface="Comic Sans MS" panose="030F0702030302020204" pitchFamily="66" charset="0"/>
              </a:rPr>
              <a:t/>
            </a:r>
            <a:br>
              <a:rPr lang="en-GB" sz="4000" dirty="0">
                <a:solidFill>
                  <a:schemeClr val="tx1"/>
                </a:solidFill>
                <a:latin typeface="Comic Sans MS" panose="030F0702030302020204" pitchFamily="66" charset="0"/>
              </a:rPr>
            </a:br>
            <a:r>
              <a:rPr lang="en-GB" sz="4000" dirty="0">
                <a:solidFill>
                  <a:schemeClr val="tx1"/>
                </a:solidFill>
                <a:latin typeface="Comic Sans MS" panose="030F0702030302020204" pitchFamily="66" charset="0"/>
              </a:rPr>
              <a:t/>
            </a:r>
            <a:br>
              <a:rPr lang="en-GB" sz="4000" dirty="0">
                <a:solidFill>
                  <a:schemeClr val="tx1"/>
                </a:solidFill>
                <a:latin typeface="Comic Sans MS" panose="030F0702030302020204" pitchFamily="66" charset="0"/>
              </a:rPr>
            </a:br>
            <a:r>
              <a:rPr lang="en-GB" sz="4000" dirty="0">
                <a:solidFill>
                  <a:schemeClr val="tx1"/>
                </a:solidFill>
                <a:latin typeface="Comic Sans MS" panose="030F0702030302020204" pitchFamily="66" charset="0"/>
              </a:rPr>
              <a:t>Mrs Murray</a:t>
            </a:r>
            <a:br>
              <a:rPr lang="en-GB" sz="4000" dirty="0">
                <a:solidFill>
                  <a:schemeClr val="tx1"/>
                </a:solidFill>
                <a:latin typeface="Comic Sans MS" panose="030F0702030302020204" pitchFamily="66" charset="0"/>
              </a:rPr>
            </a:br>
            <a:r>
              <a:rPr lang="en-GB" sz="4000" dirty="0">
                <a:solidFill>
                  <a:schemeClr val="tx1"/>
                </a:solidFill>
                <a:latin typeface="Comic Sans MS" panose="030F0702030302020204" pitchFamily="66" charset="0"/>
              </a:rPr>
              <a:t/>
            </a:r>
            <a:br>
              <a:rPr lang="en-GB" sz="4000" dirty="0">
                <a:solidFill>
                  <a:schemeClr val="tx1"/>
                </a:solidFill>
                <a:latin typeface="Comic Sans MS" panose="030F0702030302020204" pitchFamily="66" charset="0"/>
              </a:rPr>
            </a:br>
            <a:r>
              <a:rPr lang="en-GB" sz="4000" dirty="0">
                <a:solidFill>
                  <a:schemeClr val="tx1"/>
                </a:solidFill>
                <a:latin typeface="Comic Sans MS" panose="030F0702030302020204" pitchFamily="66" charset="0"/>
              </a:rPr>
              <a:t/>
            </a:r>
            <a:br>
              <a:rPr lang="en-GB" sz="4000" dirty="0">
                <a:solidFill>
                  <a:schemeClr val="tx1"/>
                </a:solidFill>
                <a:latin typeface="Comic Sans MS" panose="030F0702030302020204" pitchFamily="66" charset="0"/>
              </a:rPr>
            </a:br>
            <a:r>
              <a:rPr lang="en-GB" sz="4000" dirty="0">
                <a:solidFill>
                  <a:schemeClr val="tx1"/>
                </a:solidFill>
                <a:latin typeface="Comic Sans MS" panose="030F0702030302020204" pitchFamily="66" charset="0"/>
              </a:rPr>
              <a:t>Mrs </a:t>
            </a:r>
            <a:r>
              <a:rPr lang="en-GB" sz="4000" dirty="0" err="1">
                <a:solidFill>
                  <a:schemeClr val="tx1"/>
                </a:solidFill>
                <a:latin typeface="Comic Sans MS" panose="030F0702030302020204" pitchFamily="66" charset="0"/>
              </a:rPr>
              <a:t>Gartshore</a:t>
            </a:r>
            <a:r>
              <a:rPr lang="en-GB" sz="4000" dirty="0">
                <a:solidFill>
                  <a:srgbClr val="00B050"/>
                </a:solidFill>
                <a:latin typeface="Comic Sans MS" panose="030F0702030302020204" pitchFamily="66" charset="0"/>
              </a:rPr>
              <a:t/>
            </a:r>
            <a:br>
              <a:rPr lang="en-GB" sz="4000" dirty="0">
                <a:solidFill>
                  <a:srgbClr val="00B050"/>
                </a:solidFill>
                <a:latin typeface="Comic Sans MS" panose="030F0702030302020204" pitchFamily="66" charset="0"/>
              </a:rPr>
            </a:br>
            <a:endParaRPr lang="en-GB" sz="4000" dirty="0">
              <a:solidFill>
                <a:srgbClr val="00B050"/>
              </a:solidFill>
              <a:latin typeface="Comic Sans MS" panose="030F0702030302020204" pitchFamily="66" charset="0"/>
            </a:endParaRPr>
          </a:p>
        </p:txBody>
      </p:sp>
      <p:pic>
        <p:nvPicPr>
          <p:cNvPr id="7" name="Picture 6" descr="C:\Users\075cgrogan\AppData\Local\Microsoft\Windows\Temporary Internet Files\Content.IE5\JMJDVHEW\Saint nicholas badge.jpg"/>
          <p:cNvPicPr/>
          <p:nvPr/>
        </p:nvPicPr>
        <p:blipFill>
          <a:blip r:embed="rId3" cstate="print"/>
          <a:srcRect/>
          <a:stretch>
            <a:fillRect/>
          </a:stretch>
        </p:blipFill>
        <p:spPr bwMode="auto">
          <a:xfrm>
            <a:off x="7740352" y="5301208"/>
            <a:ext cx="1296144" cy="1224136"/>
          </a:xfrm>
          <a:prstGeom prst="rect">
            <a:avLst/>
          </a:prstGeom>
          <a:noFill/>
          <a:ln w="9525">
            <a:noFill/>
            <a:miter lim="800000"/>
            <a:headEnd/>
            <a:tailEnd/>
          </a:ln>
        </p:spPr>
      </p:pic>
      <p:pic>
        <p:nvPicPr>
          <p:cNvPr id="8" name="Content Placeholder 5" descr="Mrs Murray.JPG">
            <a:extLst>
              <a:ext uri="{FF2B5EF4-FFF2-40B4-BE49-F238E27FC236}">
                <a16:creationId xmlns:a16="http://schemas.microsoft.com/office/drawing/2014/main" id="{0518E83F-3710-44DA-A797-B52F1B4825F7}"/>
              </a:ext>
            </a:extLst>
          </p:cNvPr>
          <p:cNvPicPr>
            <a:picLocks noGrp="1" noChangeAspect="1"/>
          </p:cNvPicPr>
          <p:nvPr>
            <p:ph idx="1"/>
          </p:nvPr>
        </p:nvPicPr>
        <p:blipFill>
          <a:blip r:embed="rId4" cstate="print"/>
          <a:stretch>
            <a:fillRect/>
          </a:stretch>
        </p:blipFill>
        <p:spPr>
          <a:xfrm>
            <a:off x="4932040" y="2780928"/>
            <a:ext cx="2520280" cy="1656184"/>
          </a:xfrm>
          <a:ln w="12700">
            <a:solidFill>
              <a:schemeClr val="tx1"/>
            </a:solidFill>
          </a:ln>
        </p:spPr>
      </p:pic>
      <p:pic>
        <p:nvPicPr>
          <p:cNvPr id="9" name="Picture 8" descr="Mrs Cairns.JPG">
            <a:extLst>
              <a:ext uri="{FF2B5EF4-FFF2-40B4-BE49-F238E27FC236}">
                <a16:creationId xmlns:a16="http://schemas.microsoft.com/office/drawing/2014/main" id="{69F1F2D0-0775-4815-AC9C-077C37FE0CD9}"/>
              </a:ext>
            </a:extLst>
          </p:cNvPr>
          <p:cNvPicPr>
            <a:picLocks noChangeAspect="1"/>
          </p:cNvPicPr>
          <p:nvPr/>
        </p:nvPicPr>
        <p:blipFill>
          <a:blip r:embed="rId5" cstate="print"/>
          <a:stretch>
            <a:fillRect/>
          </a:stretch>
        </p:blipFill>
        <p:spPr>
          <a:xfrm>
            <a:off x="4860032" y="620688"/>
            <a:ext cx="2640293" cy="1584176"/>
          </a:xfrm>
          <a:prstGeom prst="rect">
            <a:avLst/>
          </a:prstGeom>
          <a:ln w="12700">
            <a:solidFill>
              <a:schemeClr val="tx1"/>
            </a:solidFill>
          </a:ln>
        </p:spPr>
      </p:pic>
      <p:pic>
        <p:nvPicPr>
          <p:cNvPr id="10" name="Picture 5" descr="N:\Downloads\Lisa Gartshore.JPG">
            <a:extLst>
              <a:ext uri="{FF2B5EF4-FFF2-40B4-BE49-F238E27FC236}">
                <a16:creationId xmlns:a16="http://schemas.microsoft.com/office/drawing/2014/main" id="{67592DDF-C144-4A12-8093-683850A25E32}"/>
              </a:ext>
            </a:extLst>
          </p:cNvPr>
          <p:cNvPicPr>
            <a:picLocks noChangeAspect="1" noChangeArrowheads="1"/>
          </p:cNvPicPr>
          <p:nvPr/>
        </p:nvPicPr>
        <p:blipFill>
          <a:blip r:embed="rId6" cstate="print"/>
          <a:srcRect/>
          <a:stretch>
            <a:fillRect/>
          </a:stretch>
        </p:blipFill>
        <p:spPr bwMode="auto">
          <a:xfrm>
            <a:off x="4932040" y="4653136"/>
            <a:ext cx="2520280" cy="165618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99591" y="1394355"/>
            <a:ext cx="7776865" cy="3546813"/>
          </a:xfrm>
        </p:spPr>
        <p:txBody>
          <a:bodyPr>
            <a:normAutofit fontScale="77500" lnSpcReduction="20000"/>
          </a:bodyPr>
          <a:lstStyle/>
          <a:p>
            <a:r>
              <a:rPr lang="en-GB" sz="3400" u="sng" dirty="0">
                <a:latin typeface="Comic Sans MS" panose="030F0702030302020204" pitchFamily="66" charset="0"/>
              </a:rPr>
              <a:t>Safety and Security</a:t>
            </a:r>
            <a:r>
              <a:rPr lang="en-GB" sz="3400" dirty="0">
                <a:latin typeface="Comic Sans MS" panose="030F0702030302020204" pitchFamily="66" charset="0"/>
              </a:rPr>
              <a:t>: all parents must report to the school office </a:t>
            </a:r>
          </a:p>
          <a:p>
            <a:r>
              <a:rPr lang="en-GB" sz="3400" u="sng" dirty="0">
                <a:latin typeface="Comic Sans MS" panose="030F0702030302020204" pitchFamily="66" charset="0"/>
              </a:rPr>
              <a:t>Messages</a:t>
            </a:r>
            <a:r>
              <a:rPr lang="en-GB" sz="3400" dirty="0">
                <a:latin typeface="Comic Sans MS" panose="030F0702030302020204" pitchFamily="66" charset="0"/>
              </a:rPr>
              <a:t> for teachers </a:t>
            </a:r>
            <a:r>
              <a:rPr lang="en-GB" sz="3400" dirty="0" smtClean="0">
                <a:latin typeface="Comic Sans MS" panose="030F0702030302020204" pitchFamily="66" charset="0"/>
              </a:rPr>
              <a:t>should </a:t>
            </a:r>
            <a:r>
              <a:rPr lang="en-GB" sz="3400" dirty="0">
                <a:latin typeface="Comic Sans MS" panose="030F0702030302020204" pitchFamily="66" charset="0"/>
              </a:rPr>
              <a:t>be passed through the school </a:t>
            </a:r>
            <a:r>
              <a:rPr lang="en-GB" sz="3400" dirty="0" smtClean="0">
                <a:latin typeface="Comic Sans MS" panose="030F0702030302020204" pitchFamily="66" charset="0"/>
              </a:rPr>
              <a:t>office</a:t>
            </a:r>
            <a:endParaRPr lang="en-GB" sz="3400" dirty="0">
              <a:latin typeface="Comic Sans MS" panose="030F0702030302020204" pitchFamily="66" charset="0"/>
            </a:endParaRPr>
          </a:p>
          <a:p>
            <a:r>
              <a:rPr lang="en-GB" sz="3400" u="sng" dirty="0">
                <a:latin typeface="Comic Sans MS" panose="030F0702030302020204" pitchFamily="66" charset="0"/>
              </a:rPr>
              <a:t>Phone </a:t>
            </a:r>
            <a:r>
              <a:rPr lang="en-GB" sz="3400" dirty="0">
                <a:latin typeface="Comic Sans MS" panose="030F0702030302020204" pitchFamily="66" charset="0"/>
              </a:rPr>
              <a:t>the office if your child is going to be late or you are going to be late picking your child up. </a:t>
            </a:r>
          </a:p>
          <a:p>
            <a:r>
              <a:rPr lang="en-GB" sz="3400" u="sng" dirty="0">
                <a:latin typeface="Comic Sans MS" panose="030F0702030302020204" pitchFamily="66" charset="0"/>
              </a:rPr>
              <a:t>Circumstances change: </a:t>
            </a:r>
            <a:r>
              <a:rPr lang="en-GB" sz="3400" dirty="0">
                <a:latin typeface="Comic Sans MS" panose="030F0702030302020204" pitchFamily="66" charset="0"/>
              </a:rPr>
              <a:t>Inform the office if there is any changes to your details/circumstances</a:t>
            </a:r>
            <a:r>
              <a:rPr lang="en-GB" sz="2800" dirty="0">
                <a:latin typeface="Comic Sans MS" panose="030F0702030302020204" pitchFamily="66" charset="0"/>
              </a:rPr>
              <a:t>.</a:t>
            </a:r>
          </a:p>
          <a:p>
            <a:endParaRPr lang="en-GB" sz="2800" dirty="0">
              <a:latin typeface="Comic Sans MS" panose="030F0702030302020204" pitchFamily="66" charset="0"/>
            </a:endParaRPr>
          </a:p>
        </p:txBody>
      </p:sp>
      <p:sp>
        <p:nvSpPr>
          <p:cNvPr id="4" name="Title 3"/>
          <p:cNvSpPr>
            <a:spLocks noGrp="1"/>
          </p:cNvSpPr>
          <p:nvPr>
            <p:ph type="title"/>
          </p:nvPr>
        </p:nvSpPr>
        <p:spPr>
          <a:xfrm>
            <a:off x="899592" y="325420"/>
            <a:ext cx="6871724" cy="1068935"/>
          </a:xfrm>
        </p:spPr>
        <p:txBody>
          <a:bodyPr>
            <a:normAutofit/>
          </a:bodyPr>
          <a:lstStyle/>
          <a:p>
            <a:pPr algn="ctr"/>
            <a:r>
              <a:rPr lang="en-US" sz="4400" b="1" dirty="0">
                <a:solidFill>
                  <a:srgbClr val="00B050"/>
                </a:solidFill>
                <a:latin typeface="Comic Sans MS" panose="030F0702030302020204" pitchFamily="66" charset="0"/>
              </a:rPr>
              <a:t>School Office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6752" y="4835868"/>
            <a:ext cx="2577404" cy="1634637"/>
          </a:xfrm>
          <a:prstGeom prst="rect">
            <a:avLst/>
          </a:prstGeom>
          <a:ln w="12700">
            <a:solidFill>
              <a:schemeClr val="tx1"/>
            </a:solidFill>
          </a:ln>
        </p:spPr>
      </p:pic>
      <p:pic>
        <p:nvPicPr>
          <p:cNvPr id="7" name="Picture 6" descr="C:\Users\075cgrogan\AppData\Local\Microsoft\Windows\Temporary Internet Files\Content.IE5\JMJDVHEW\Saint nicholas badge.jpg"/>
          <p:cNvPicPr/>
          <p:nvPr/>
        </p:nvPicPr>
        <p:blipFill>
          <a:blip r:embed="rId4" cstate="print"/>
          <a:srcRect/>
          <a:stretch>
            <a:fillRect/>
          </a:stretch>
        </p:blipFill>
        <p:spPr bwMode="auto">
          <a:xfrm>
            <a:off x="7847856" y="5445224"/>
            <a:ext cx="972616" cy="1080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56FFDB-9964-4B8E-A50E-BB4C77010C29}"/>
              </a:ext>
            </a:extLst>
          </p:cNvPr>
          <p:cNvSpPr>
            <a:spLocks noGrp="1"/>
          </p:cNvSpPr>
          <p:nvPr>
            <p:ph idx="1"/>
          </p:nvPr>
        </p:nvSpPr>
        <p:spPr>
          <a:xfrm>
            <a:off x="425946" y="2027237"/>
            <a:ext cx="8229600" cy="4525963"/>
          </a:xfrm>
        </p:spPr>
        <p:txBody>
          <a:bodyPr>
            <a:normAutofit/>
          </a:bodyPr>
          <a:lstStyle/>
          <a:p>
            <a:r>
              <a:rPr lang="en-US" b="1" u="sng" dirty="0">
                <a:latin typeface="Comic Sans MS" panose="030F0702030302020204" pitchFamily="66" charset="0"/>
              </a:rPr>
              <a:t>What if my child is absent from school?</a:t>
            </a:r>
            <a:endParaRPr lang="en-GB" dirty="0">
              <a:latin typeface="Comic Sans MS" panose="030F0702030302020204" pitchFamily="66" charset="0"/>
            </a:endParaRPr>
          </a:p>
          <a:p>
            <a:pPr lvl="0"/>
            <a:r>
              <a:rPr lang="en-US" sz="2600" dirty="0">
                <a:latin typeface="Comic Sans MS" panose="030F0702030302020204" pitchFamily="66" charset="0"/>
              </a:rPr>
              <a:t>If your child is unable to attend school, please telephone the school on Day 1 as soon as possible.</a:t>
            </a:r>
          </a:p>
          <a:p>
            <a:pPr lvl="0"/>
            <a:r>
              <a:rPr lang="en-US" sz="2600" dirty="0">
                <a:latin typeface="Comic Sans MS" panose="030F0702030302020204" pitchFamily="66" charset="0"/>
              </a:rPr>
              <a:t>If the absence continues, please keep us informed</a:t>
            </a:r>
            <a:r>
              <a:rPr lang="en-US" dirty="0">
                <a:latin typeface="Comic Sans MS" panose="030F0702030302020204" pitchFamily="66" charset="0"/>
              </a:rPr>
              <a:t>.</a:t>
            </a:r>
          </a:p>
          <a:p>
            <a:pPr lvl="0"/>
            <a:endParaRPr lang="en-US" dirty="0">
              <a:latin typeface="Comic Sans MS" panose="030F0702030302020204" pitchFamily="66" charset="0"/>
            </a:endParaRPr>
          </a:p>
          <a:p>
            <a:pPr marL="109728" lvl="0" indent="0">
              <a:buNone/>
            </a:pPr>
            <a:endParaRPr lang="en-US" dirty="0">
              <a:latin typeface="Comic Sans MS" panose="030F0702030302020204" pitchFamily="66" charset="0"/>
            </a:endParaRPr>
          </a:p>
          <a:p>
            <a:pPr lvl="0"/>
            <a:endParaRPr lang="en-US" dirty="0">
              <a:latin typeface="Comic Sans MS" panose="030F0702030302020204" pitchFamily="66" charset="0"/>
            </a:endParaRPr>
          </a:p>
          <a:p>
            <a:pPr lvl="0"/>
            <a:endParaRPr lang="en-US" dirty="0"/>
          </a:p>
          <a:p>
            <a:pPr lvl="0"/>
            <a:endParaRPr lang="en-GB" dirty="0"/>
          </a:p>
          <a:p>
            <a:endParaRPr lang="en-GB" dirty="0"/>
          </a:p>
          <a:p>
            <a:endParaRPr lang="en-GB" dirty="0"/>
          </a:p>
        </p:txBody>
      </p:sp>
      <p:sp>
        <p:nvSpPr>
          <p:cNvPr id="3" name="Title 2">
            <a:extLst>
              <a:ext uri="{FF2B5EF4-FFF2-40B4-BE49-F238E27FC236}">
                <a16:creationId xmlns:a16="http://schemas.microsoft.com/office/drawing/2014/main" id="{2D1F7E55-AF3F-42F0-93B3-B30DBB68068A}"/>
              </a:ext>
            </a:extLst>
          </p:cNvPr>
          <p:cNvSpPr>
            <a:spLocks noGrp="1"/>
          </p:cNvSpPr>
          <p:nvPr>
            <p:ph type="title"/>
          </p:nvPr>
        </p:nvSpPr>
        <p:spPr/>
        <p:txBody>
          <a:bodyPr/>
          <a:lstStyle/>
          <a:p>
            <a:r>
              <a:rPr lang="en-US" sz="4000" dirty="0">
                <a:solidFill>
                  <a:srgbClr val="00B050"/>
                </a:solidFill>
                <a:latin typeface="Comic Sans MS" panose="030F0702030302020204" pitchFamily="66" charset="0"/>
              </a:rPr>
              <a:t>Useful Information</a:t>
            </a:r>
            <a:endParaRPr lang="en-GB" dirty="0"/>
          </a:p>
        </p:txBody>
      </p:sp>
      <p:pic>
        <p:nvPicPr>
          <p:cNvPr id="3074" name="Picture 2" descr="125 Leave Of Absence Cliparts, Stock Vector And Royalty Free Leave ...">
            <a:extLst>
              <a:ext uri="{FF2B5EF4-FFF2-40B4-BE49-F238E27FC236}">
                <a16:creationId xmlns:a16="http://schemas.microsoft.com/office/drawing/2014/main" id="{36E47F5B-E3D9-46A9-8E78-88F6527E5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62086">
            <a:off x="6355835" y="602528"/>
            <a:ext cx="2506692" cy="941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79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1F7E55-AF3F-42F0-93B3-B30DBB68068A}"/>
              </a:ext>
            </a:extLst>
          </p:cNvPr>
          <p:cNvSpPr>
            <a:spLocks noGrp="1"/>
          </p:cNvSpPr>
          <p:nvPr>
            <p:ph type="title"/>
          </p:nvPr>
        </p:nvSpPr>
        <p:spPr/>
        <p:txBody>
          <a:bodyPr/>
          <a:lstStyle/>
          <a:p>
            <a:r>
              <a:rPr lang="en-US" sz="4000" dirty="0">
                <a:solidFill>
                  <a:srgbClr val="00B050"/>
                </a:solidFill>
                <a:latin typeface="Comic Sans MS" panose="030F0702030302020204" pitchFamily="66" charset="0"/>
              </a:rPr>
              <a:t>Useful Information</a:t>
            </a:r>
            <a:endParaRPr lang="en-GB" dirty="0"/>
          </a:p>
        </p:txBody>
      </p:sp>
      <p:sp>
        <p:nvSpPr>
          <p:cNvPr id="5" name="Content Placeholder 4">
            <a:extLst>
              <a:ext uri="{FF2B5EF4-FFF2-40B4-BE49-F238E27FC236}">
                <a16:creationId xmlns:a16="http://schemas.microsoft.com/office/drawing/2014/main" id="{BF92FDF5-32AA-41DD-A845-531847EC4330}"/>
              </a:ext>
            </a:extLst>
          </p:cNvPr>
          <p:cNvSpPr>
            <a:spLocks noGrp="1"/>
          </p:cNvSpPr>
          <p:nvPr>
            <p:ph idx="1"/>
          </p:nvPr>
        </p:nvSpPr>
        <p:spPr/>
        <p:txBody>
          <a:bodyPr>
            <a:normAutofit fontScale="85000" lnSpcReduction="10000"/>
          </a:bodyPr>
          <a:lstStyle/>
          <a:p>
            <a:r>
              <a:rPr lang="en-US" b="1" u="sng" dirty="0">
                <a:latin typeface="Comic Sans MS" panose="030F0702030302020204" pitchFamily="66" charset="0"/>
              </a:rPr>
              <a:t>What if my child has a medical problem?</a:t>
            </a:r>
          </a:p>
          <a:p>
            <a:pPr marL="109728" indent="0">
              <a:buNone/>
            </a:pPr>
            <a:endParaRPr lang="en-GB" dirty="0">
              <a:latin typeface="Comic Sans MS" panose="030F0702030302020204" pitchFamily="66" charset="0"/>
            </a:endParaRPr>
          </a:p>
          <a:p>
            <a:pPr lvl="0"/>
            <a:r>
              <a:rPr lang="en-US" dirty="0">
                <a:latin typeface="Comic Sans MS" panose="030F0702030302020204" pitchFamily="66" charset="0"/>
              </a:rPr>
              <a:t>Please speak to the school about any aspect of your child’s health which may concern you. </a:t>
            </a:r>
          </a:p>
          <a:p>
            <a:pPr lvl="0"/>
            <a:endParaRPr lang="en-GB" dirty="0">
              <a:latin typeface="Comic Sans MS" panose="030F0702030302020204" pitchFamily="66" charset="0"/>
            </a:endParaRPr>
          </a:p>
          <a:p>
            <a:pPr lvl="0"/>
            <a:r>
              <a:rPr lang="en-US" dirty="0">
                <a:latin typeface="Comic Sans MS" panose="030F0702030302020204" pitchFamily="66" charset="0"/>
              </a:rPr>
              <a:t>If your child requires medication to be administered in school, then you must complete the relevant forms. </a:t>
            </a:r>
          </a:p>
          <a:p>
            <a:pPr lvl="0"/>
            <a:endParaRPr lang="en-GB" dirty="0">
              <a:latin typeface="Comic Sans MS" panose="030F0702030302020204" pitchFamily="66" charset="0"/>
            </a:endParaRPr>
          </a:p>
          <a:p>
            <a:pPr lvl="0"/>
            <a:r>
              <a:rPr lang="en-US" dirty="0">
                <a:latin typeface="Comic Sans MS" panose="030F0702030302020204" pitchFamily="66" charset="0"/>
              </a:rPr>
              <a:t>Please do not send your child in with medicine and a note of instructions as the medication cannot be administered until appropriate forms are completed</a:t>
            </a:r>
            <a:r>
              <a:rPr lang="en-US" b="1" dirty="0">
                <a:latin typeface="Comic Sans MS" panose="030F0702030302020204" pitchFamily="66" charset="0"/>
              </a:rPr>
              <a:t>.</a:t>
            </a:r>
            <a:endParaRPr lang="en-GB" dirty="0">
              <a:latin typeface="Comic Sans MS" panose="030F0702030302020204" pitchFamily="66" charset="0"/>
            </a:endParaRPr>
          </a:p>
          <a:p>
            <a:r>
              <a:rPr lang="en-US" dirty="0"/>
              <a:t> </a:t>
            </a:r>
            <a:endParaRPr lang="en-GB" dirty="0"/>
          </a:p>
          <a:p>
            <a:endParaRPr lang="en-GB" dirty="0"/>
          </a:p>
        </p:txBody>
      </p:sp>
      <p:pic>
        <p:nvPicPr>
          <p:cNvPr id="1026" name="Picture 2" descr="Medical Cartoon Clipart">
            <a:extLst>
              <a:ext uri="{FF2B5EF4-FFF2-40B4-BE49-F238E27FC236}">
                <a16:creationId xmlns:a16="http://schemas.microsoft.com/office/drawing/2014/main" id="{3BAED949-7DE9-408B-BFF2-E598EA3D83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33265">
            <a:off x="7379103" y="399529"/>
            <a:ext cx="1079879" cy="155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916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56FFDB-9964-4B8E-A50E-BB4C77010C29}"/>
              </a:ext>
            </a:extLst>
          </p:cNvPr>
          <p:cNvSpPr>
            <a:spLocks noGrp="1"/>
          </p:cNvSpPr>
          <p:nvPr>
            <p:ph idx="1"/>
          </p:nvPr>
        </p:nvSpPr>
        <p:spPr>
          <a:xfrm>
            <a:off x="0" y="1436782"/>
            <a:ext cx="7355160" cy="4525963"/>
          </a:xfrm>
        </p:spPr>
        <p:txBody>
          <a:bodyPr>
            <a:normAutofit/>
          </a:bodyPr>
          <a:lstStyle/>
          <a:p>
            <a:r>
              <a:rPr lang="en-US" sz="2600" b="1" u="heavy" dirty="0">
                <a:latin typeface="Comic Sans MS" panose="030F0702030302020204" pitchFamily="66" charset="0"/>
              </a:rPr>
              <a:t>What happens if my child takes ill at school?</a:t>
            </a:r>
          </a:p>
          <a:p>
            <a:pPr marL="109728" indent="0">
              <a:buNone/>
            </a:pPr>
            <a:endParaRPr lang="en-GB" sz="2600" dirty="0">
              <a:latin typeface="Comic Sans MS" panose="030F0702030302020204" pitchFamily="66" charset="0"/>
            </a:endParaRPr>
          </a:p>
          <a:p>
            <a:pPr lvl="1"/>
            <a:r>
              <a:rPr lang="en-US" sz="2600" dirty="0">
                <a:latin typeface="Comic Sans MS" panose="030F0702030302020204" pitchFamily="66" charset="0"/>
              </a:rPr>
              <a:t>We will contact you. </a:t>
            </a:r>
          </a:p>
          <a:p>
            <a:pPr lvl="1"/>
            <a:endParaRPr lang="en-GB" sz="2600" dirty="0">
              <a:latin typeface="Comic Sans MS" panose="030F0702030302020204" pitchFamily="66" charset="0"/>
            </a:endParaRPr>
          </a:p>
          <a:p>
            <a:pPr lvl="1"/>
            <a:r>
              <a:rPr lang="en-US" sz="2600" dirty="0">
                <a:latin typeface="Comic Sans MS" panose="030F0702030302020204" pitchFamily="66" charset="0"/>
              </a:rPr>
              <a:t>If we cannot contact you, we will contact your emergency contact.  </a:t>
            </a:r>
          </a:p>
          <a:p>
            <a:pPr lvl="1"/>
            <a:endParaRPr lang="en-US" sz="2600" dirty="0">
              <a:latin typeface="Comic Sans MS" panose="030F0702030302020204" pitchFamily="66" charset="0"/>
            </a:endParaRPr>
          </a:p>
          <a:p>
            <a:pPr marL="393192" lvl="1" indent="0">
              <a:buNone/>
            </a:pPr>
            <a:r>
              <a:rPr lang="en-US" sz="2600" dirty="0">
                <a:latin typeface="Comic Sans MS" panose="030F0702030302020204" pitchFamily="66" charset="0"/>
              </a:rPr>
              <a:t>. </a:t>
            </a:r>
            <a:endParaRPr lang="en-GB" dirty="0"/>
          </a:p>
        </p:txBody>
      </p:sp>
      <p:sp>
        <p:nvSpPr>
          <p:cNvPr id="3" name="Title 2">
            <a:extLst>
              <a:ext uri="{FF2B5EF4-FFF2-40B4-BE49-F238E27FC236}">
                <a16:creationId xmlns:a16="http://schemas.microsoft.com/office/drawing/2014/main" id="{2D1F7E55-AF3F-42F0-93B3-B30DBB68068A}"/>
              </a:ext>
            </a:extLst>
          </p:cNvPr>
          <p:cNvSpPr>
            <a:spLocks noGrp="1"/>
          </p:cNvSpPr>
          <p:nvPr>
            <p:ph type="title"/>
          </p:nvPr>
        </p:nvSpPr>
        <p:spPr/>
        <p:txBody>
          <a:bodyPr/>
          <a:lstStyle/>
          <a:p>
            <a:r>
              <a:rPr lang="en-US" sz="4000" dirty="0">
                <a:solidFill>
                  <a:srgbClr val="00B050"/>
                </a:solidFill>
                <a:latin typeface="Comic Sans MS" panose="030F0702030302020204" pitchFamily="66" charset="0"/>
              </a:rPr>
              <a:t>Useful Information</a:t>
            </a:r>
            <a:endParaRPr lang="en-GB" dirty="0"/>
          </a:p>
        </p:txBody>
      </p:sp>
      <p:pic>
        <p:nvPicPr>
          <p:cNvPr id="2050" name="Picture 2" descr="The Reason For The Season - Child Feeling Sick Clipart ...">
            <a:extLst>
              <a:ext uri="{FF2B5EF4-FFF2-40B4-BE49-F238E27FC236}">
                <a16:creationId xmlns:a16="http://schemas.microsoft.com/office/drawing/2014/main" id="{0C12A69D-1BB1-4471-8498-0308021032E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319" r="22154"/>
          <a:stretch/>
        </p:blipFill>
        <p:spPr bwMode="auto">
          <a:xfrm>
            <a:off x="7369678" y="2367952"/>
            <a:ext cx="1114085" cy="2122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4805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18864" y="57361"/>
            <a:ext cx="8229600" cy="1224136"/>
          </a:xfrm>
        </p:spPr>
        <p:txBody>
          <a:bodyPr>
            <a:normAutofit/>
          </a:bodyPr>
          <a:lstStyle/>
          <a:p>
            <a:pPr algn="ctr"/>
            <a:r>
              <a:rPr lang="en-GB" sz="4400" b="1" dirty="0">
                <a:solidFill>
                  <a:srgbClr val="00B050"/>
                </a:solidFill>
                <a:latin typeface="Comic Sans MS" pitchFamily="66" charset="0"/>
              </a:rPr>
              <a:t>School Buses</a:t>
            </a:r>
          </a:p>
        </p:txBody>
      </p:sp>
      <p:sp>
        <p:nvSpPr>
          <p:cNvPr id="8" name="Content Placeholder 3"/>
          <p:cNvSpPr txBox="1">
            <a:spLocks/>
          </p:cNvSpPr>
          <p:nvPr/>
        </p:nvSpPr>
        <p:spPr>
          <a:xfrm>
            <a:off x="444132" y="1923133"/>
            <a:ext cx="5496020" cy="4133839"/>
          </a:xfrm>
          <a:prstGeom prst="rect">
            <a:avLst/>
          </a:prstGeom>
        </p:spPr>
        <p:txBody>
          <a:bodyPr>
            <a:normAutofit fontScale="92500" lnSpcReduction="20000"/>
          </a:bodyPr>
          <a:lstStyle/>
          <a:p>
            <a:pPr marL="342900" marR="0" lvl="0" indent="-342900" defTabSz="914400" rtl="0" eaLnBrk="1" fontAlgn="base" latinLnBrk="0" hangingPunct="1">
              <a:lnSpc>
                <a:spcPct val="100000"/>
              </a:lnSpc>
              <a:spcBef>
                <a:spcPct val="20000"/>
              </a:spcBef>
              <a:spcAft>
                <a:spcPct val="0"/>
              </a:spcAft>
              <a:buClrTx/>
              <a:buSzTx/>
              <a:buFontTx/>
              <a:buChar char="•"/>
              <a:tabLst/>
              <a:defRPr/>
            </a:pPr>
            <a:r>
              <a:rPr kumimoji="0" lang="en-GB" sz="3400" b="0" i="0" u="none" strike="noStrike" kern="1200" cap="none" spc="0" normalizeH="0" baseline="0" noProof="0" dirty="0">
                <a:ln>
                  <a:noFill/>
                </a:ln>
                <a:effectLst/>
                <a:uLnTx/>
                <a:uFillTx/>
                <a:latin typeface="Comic Sans MS" pitchFamily="66" charset="0"/>
                <a:ea typeface="+mn-ea"/>
                <a:cs typeface="+mn-cs"/>
              </a:rPr>
              <a:t>Eligibility</a:t>
            </a:r>
          </a:p>
          <a:p>
            <a:pPr marL="342900" marR="0" lvl="0" indent="-342900" defTabSz="914400" rtl="0" eaLnBrk="1" fontAlgn="base" latinLnBrk="0" hangingPunct="1">
              <a:lnSpc>
                <a:spcPct val="100000"/>
              </a:lnSpc>
              <a:spcBef>
                <a:spcPct val="20000"/>
              </a:spcBef>
              <a:spcAft>
                <a:spcPct val="0"/>
              </a:spcAft>
              <a:buClrTx/>
              <a:buSzTx/>
              <a:buFontTx/>
              <a:buChar char="•"/>
              <a:tabLst/>
              <a:defRPr/>
            </a:pPr>
            <a:endParaRPr kumimoji="0" lang="en-GB" sz="3400" b="0" i="0" u="none" strike="noStrike" kern="1200" cap="none" spc="0" normalizeH="0" baseline="0" noProof="0" dirty="0">
              <a:ln>
                <a:noFill/>
              </a:ln>
              <a:effectLst/>
              <a:uLnTx/>
              <a:uFillTx/>
              <a:latin typeface="Comic Sans MS" pitchFamily="66" charset="0"/>
              <a:ea typeface="+mn-ea"/>
              <a:cs typeface="+mn-cs"/>
            </a:endParaRPr>
          </a:p>
          <a:p>
            <a:pPr marL="342900" marR="0" lvl="0" indent="-342900" defTabSz="914400" rtl="0" eaLnBrk="1" fontAlgn="base" latinLnBrk="0" hangingPunct="1">
              <a:lnSpc>
                <a:spcPct val="100000"/>
              </a:lnSpc>
              <a:spcBef>
                <a:spcPct val="20000"/>
              </a:spcBef>
              <a:spcAft>
                <a:spcPct val="0"/>
              </a:spcAft>
              <a:buClrTx/>
              <a:buSzTx/>
              <a:buFontTx/>
              <a:buChar char="•"/>
              <a:tabLst/>
              <a:defRPr/>
            </a:pPr>
            <a:r>
              <a:rPr kumimoji="0" lang="en-GB" sz="3400" b="0" i="0" u="none" strike="noStrike" kern="1200" cap="none" spc="0" normalizeH="0" baseline="0" noProof="0" dirty="0">
                <a:ln>
                  <a:noFill/>
                </a:ln>
                <a:effectLst/>
                <a:uLnTx/>
                <a:uFillTx/>
                <a:latin typeface="Comic Sans MS" pitchFamily="66" charset="0"/>
                <a:ea typeface="+mn-ea"/>
                <a:cs typeface="+mn-cs"/>
              </a:rPr>
              <a:t>Changes to bus schedule</a:t>
            </a:r>
          </a:p>
          <a:p>
            <a:pPr marR="0" lvl="0" defTabSz="914400" rtl="0" eaLnBrk="1" fontAlgn="base" latinLnBrk="0" hangingPunct="1">
              <a:lnSpc>
                <a:spcPct val="100000"/>
              </a:lnSpc>
              <a:spcBef>
                <a:spcPct val="20000"/>
              </a:spcBef>
              <a:spcAft>
                <a:spcPct val="0"/>
              </a:spcAft>
              <a:buClrTx/>
              <a:buSzTx/>
              <a:tabLst/>
              <a:defRPr/>
            </a:pPr>
            <a:endParaRPr kumimoji="0" lang="en-GB" sz="3400" b="0" i="0" u="none" strike="noStrike" kern="1200" cap="none" spc="0" normalizeH="0" baseline="0" noProof="0" dirty="0">
              <a:ln>
                <a:noFill/>
              </a:ln>
              <a:effectLst/>
              <a:uLnTx/>
              <a:uFillTx/>
              <a:latin typeface="Comic Sans MS" pitchFamily="66" charset="0"/>
              <a:ea typeface="+mn-ea"/>
              <a:cs typeface="+mn-cs"/>
            </a:endParaRPr>
          </a:p>
          <a:p>
            <a:pPr marL="342900" marR="0" lvl="0" indent="-342900" defTabSz="914400" rtl="0" eaLnBrk="1" fontAlgn="base" latinLnBrk="0" hangingPunct="1">
              <a:lnSpc>
                <a:spcPct val="100000"/>
              </a:lnSpc>
              <a:spcBef>
                <a:spcPct val="20000"/>
              </a:spcBef>
              <a:spcAft>
                <a:spcPct val="0"/>
              </a:spcAft>
              <a:buClrTx/>
              <a:buSzTx/>
              <a:buFontTx/>
              <a:buChar char="•"/>
              <a:tabLst/>
              <a:defRPr/>
            </a:pPr>
            <a:r>
              <a:rPr lang="en-GB" sz="3400" dirty="0">
                <a:latin typeface="Comic Sans MS" pitchFamily="66" charset="0"/>
              </a:rPr>
              <a:t>Bus Procedures</a:t>
            </a:r>
            <a:endParaRPr kumimoji="0" lang="en-GB" sz="3400" b="0" i="0" u="none" strike="noStrike" kern="1200" cap="none" spc="0" normalizeH="0" baseline="0" noProof="0" dirty="0">
              <a:ln>
                <a:noFill/>
              </a:ln>
              <a:effectLst/>
              <a:uLnTx/>
              <a:uFillTx/>
              <a:latin typeface="Comic Sans MS" pitchFamily="66" charset="0"/>
              <a:ea typeface="+mn-ea"/>
              <a:cs typeface="+mn-cs"/>
            </a:endParaRPr>
          </a:p>
          <a:p>
            <a:pPr marL="342900" marR="0" lvl="0" indent="-342900" defTabSz="914400" rtl="0" eaLnBrk="1" fontAlgn="base" latinLnBrk="0" hangingPunct="1">
              <a:lnSpc>
                <a:spcPct val="100000"/>
              </a:lnSpc>
              <a:spcBef>
                <a:spcPct val="20000"/>
              </a:spcBef>
              <a:spcAft>
                <a:spcPct val="0"/>
              </a:spcAft>
              <a:buClrTx/>
              <a:buSzTx/>
              <a:buFontTx/>
              <a:buNone/>
              <a:tabLst/>
              <a:defRPr/>
            </a:pPr>
            <a:r>
              <a:rPr kumimoji="0" lang="en-GB" sz="3400" b="0" i="0" u="none" strike="noStrike" kern="1200" cap="none" spc="0" normalizeH="0" baseline="0" noProof="0" dirty="0">
                <a:ln>
                  <a:noFill/>
                </a:ln>
                <a:effectLst/>
                <a:uLnTx/>
                <a:uFillTx/>
                <a:latin typeface="Comic Sans MS" pitchFamily="66" charset="0"/>
                <a:ea typeface="+mn-ea"/>
                <a:cs typeface="+mn-cs"/>
              </a:rPr>
              <a:t>    </a:t>
            </a:r>
          </a:p>
          <a:p>
            <a:pPr marL="342900" marR="0" lvl="0" indent="-342900" defTabSz="914400" rtl="0" eaLnBrk="1" fontAlgn="base" latinLnBrk="0" hangingPunct="1">
              <a:lnSpc>
                <a:spcPct val="100000"/>
              </a:lnSpc>
              <a:spcBef>
                <a:spcPct val="20000"/>
              </a:spcBef>
              <a:spcAft>
                <a:spcPct val="0"/>
              </a:spcAft>
              <a:buClrTx/>
              <a:buSzTx/>
              <a:buFontTx/>
              <a:buNone/>
              <a:tabLst/>
              <a:defRPr/>
            </a:pPr>
            <a:endParaRPr kumimoji="0" lang="en-GB" sz="3400" b="0" i="0" u="none" strike="noStrike" kern="1200" cap="none" spc="0" normalizeH="0" baseline="0" noProof="0" dirty="0">
              <a:ln>
                <a:noFill/>
              </a:ln>
              <a:effectLst/>
              <a:uLnTx/>
              <a:uFillTx/>
              <a:latin typeface="Comic Sans MS" pitchFamily="66" charset="0"/>
              <a:ea typeface="+mn-ea"/>
              <a:cs typeface="+mn-cs"/>
            </a:endParaRPr>
          </a:p>
          <a:p>
            <a:pPr lvl="0">
              <a:defRPr/>
            </a:pPr>
            <a:endParaRPr lang="en-GB" sz="2400" dirty="0">
              <a:latin typeface="Comic Sans MS" pitchFamily="66" charset="0"/>
            </a:endParaRPr>
          </a:p>
          <a:p>
            <a:pPr lvl="0">
              <a:defRPr/>
            </a:pPr>
            <a:r>
              <a:rPr lang="en-GB" sz="2400" dirty="0">
                <a:latin typeface="Comic Sans MS" pitchFamily="66" charset="0"/>
              </a:rPr>
              <a:t> </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GB" sz="2400" b="0" i="0" u="none" strike="noStrike" kern="1200" cap="none" spc="0" normalizeH="0" baseline="0" noProof="0" dirty="0">
              <a:ln>
                <a:noFill/>
              </a:ln>
              <a:effectLst/>
              <a:uLnTx/>
              <a:uFillTx/>
              <a:latin typeface="Comic Sans MS" pitchFamily="66" charset="0"/>
              <a:ea typeface="+mn-ea"/>
              <a:cs typeface="+mn-cs"/>
            </a:endParaRPr>
          </a:p>
        </p:txBody>
      </p:sp>
      <p:pic>
        <p:nvPicPr>
          <p:cNvPr id="10" name="Picture 2" descr="N:\Downloads\download.jpg"/>
          <p:cNvPicPr>
            <a:picLocks noChangeAspect="1" noChangeArrowheads="1"/>
          </p:cNvPicPr>
          <p:nvPr/>
        </p:nvPicPr>
        <p:blipFill>
          <a:blip r:embed="rId3" cstate="print"/>
          <a:srcRect b="23077"/>
          <a:stretch>
            <a:fillRect/>
          </a:stretch>
        </p:blipFill>
        <p:spPr bwMode="auto">
          <a:xfrm>
            <a:off x="5933256" y="1052736"/>
            <a:ext cx="3024336" cy="2736304"/>
          </a:xfrm>
          <a:prstGeom prst="rect">
            <a:avLst/>
          </a:prstGeom>
          <a:noFill/>
        </p:spPr>
      </p:pic>
      <p:pic>
        <p:nvPicPr>
          <p:cNvPr id="7" name="Picture 6" descr="C:\Users\075cgrogan\AppData\Local\Microsoft\Windows\Temporary Internet Files\Content.IE5\JMJDVHEW\Saint nicholas badge.jpg"/>
          <p:cNvPicPr/>
          <p:nvPr/>
        </p:nvPicPr>
        <p:blipFill>
          <a:blip r:embed="rId4" cstate="print"/>
          <a:srcRect/>
          <a:stretch>
            <a:fillRect/>
          </a:stretch>
        </p:blipFill>
        <p:spPr bwMode="auto">
          <a:xfrm>
            <a:off x="7452320" y="5085184"/>
            <a:ext cx="1296144" cy="122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03648" y="188640"/>
            <a:ext cx="6871724" cy="1068935"/>
          </a:xfrm>
        </p:spPr>
        <p:txBody>
          <a:bodyPr>
            <a:normAutofit/>
          </a:bodyPr>
          <a:lstStyle/>
          <a:p>
            <a:pPr algn="ctr"/>
            <a:r>
              <a:rPr lang="en-US" sz="4400" b="1" dirty="0">
                <a:solidFill>
                  <a:srgbClr val="00B050"/>
                </a:solidFill>
                <a:latin typeface="Comic Sans MS" panose="030F0702030302020204" pitchFamily="66" charset="0"/>
              </a:rPr>
              <a:t>Parking</a:t>
            </a:r>
          </a:p>
        </p:txBody>
      </p:sp>
      <p:sp>
        <p:nvSpPr>
          <p:cNvPr id="5" name="Content Placeholder 4"/>
          <p:cNvSpPr txBox="1">
            <a:spLocks/>
          </p:cNvSpPr>
          <p:nvPr/>
        </p:nvSpPr>
        <p:spPr bwMode="auto">
          <a:xfrm>
            <a:off x="1386880" y="1901950"/>
            <a:ext cx="7024432" cy="397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2800" b="0" i="0" u="none" strike="noStrike" kern="1200" cap="none" spc="0" normalizeH="0" baseline="0" noProof="0" dirty="0">
                <a:ln>
                  <a:noFill/>
                </a:ln>
                <a:effectLst/>
                <a:uLnTx/>
                <a:uFillTx/>
                <a:latin typeface="Comic Sans MS" panose="030F0702030302020204" pitchFamily="66" charset="0"/>
                <a:ea typeface="+mn-ea"/>
                <a:cs typeface="+mn-cs"/>
              </a:rPr>
              <a:t>In the interest of safety</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2800" b="0" i="0" u="none" strike="noStrike" kern="1200" cap="none" spc="0" normalizeH="0" baseline="0" noProof="0" dirty="0">
                <a:ln>
                  <a:noFill/>
                </a:ln>
                <a:effectLst/>
                <a:uLnTx/>
                <a:uFillTx/>
                <a:latin typeface="Comic Sans MS" panose="030F0702030302020204" pitchFamily="66" charset="0"/>
                <a:ea typeface="+mn-ea"/>
                <a:cs typeface="+mn-cs"/>
              </a:rPr>
              <a:t>NO PARKING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2800" b="0" i="0" u="none" strike="noStrike" kern="1200" cap="none" spc="0" normalizeH="0" baseline="0" noProof="0" dirty="0">
                <a:ln>
                  <a:noFill/>
                </a:ln>
                <a:effectLst/>
                <a:uLnTx/>
                <a:uFillTx/>
                <a:latin typeface="Comic Sans MS" panose="030F0702030302020204" pitchFamily="66" charset="0"/>
                <a:ea typeface="+mn-ea"/>
                <a:cs typeface="+mn-cs"/>
              </a:rPr>
              <a:t>is permitted in the bus bay, the school car park or school driveway.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8893" y="4098147"/>
            <a:ext cx="2500406" cy="1774133"/>
          </a:xfrm>
          <a:prstGeom prst="rect">
            <a:avLst/>
          </a:prstGeom>
          <a:ln w="12700">
            <a:solidFill>
              <a:schemeClr val="tx1"/>
            </a:solidFill>
          </a:ln>
        </p:spPr>
      </p:pic>
      <p:pic>
        <p:nvPicPr>
          <p:cNvPr id="7" name="Picture 6" descr="C:\Users\075cgrogan\AppData\Local\Microsoft\Windows\Temporary Internet Files\Content.IE5\JMJDVHEW\Saint nicholas badge.jpg"/>
          <p:cNvPicPr/>
          <p:nvPr/>
        </p:nvPicPr>
        <p:blipFill>
          <a:blip r:embed="rId4" cstate="print"/>
          <a:srcRect/>
          <a:stretch>
            <a:fillRect/>
          </a:stretch>
        </p:blipFill>
        <p:spPr bwMode="auto">
          <a:xfrm>
            <a:off x="7452320" y="5085184"/>
            <a:ext cx="1296144" cy="122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DDD9648-5F0B-4071-AC28-BA28B08EBF29}"/>
              </a:ext>
            </a:extLst>
          </p:cNvPr>
          <p:cNvSpPr txBox="1">
            <a:spLocks noGrp="1"/>
          </p:cNvSpPr>
          <p:nvPr>
            <p:ph idx="1"/>
          </p:nvPr>
        </p:nvSpPr>
        <p:spPr>
          <a:xfrm>
            <a:off x="469280" y="1458205"/>
            <a:ext cx="7556500" cy="5822107"/>
          </a:xfrm>
          <a:prstGeom prst="rect">
            <a:avLst/>
          </a:prstGeom>
          <a:noFill/>
        </p:spPr>
        <p:txBody>
          <a:bodyPr wrap="square" rtlCol="0">
            <a:spAutoFit/>
          </a:bodyPr>
          <a:lstStyle/>
          <a:p>
            <a:pPr marL="0" indent="0">
              <a:lnSpc>
                <a:spcPct val="150000"/>
              </a:lnSpc>
              <a:buFont typeface="Wingdings" pitchFamily="2" charset="2"/>
              <a:buChar char="Ø"/>
            </a:pPr>
            <a:r>
              <a:rPr lang="en-GB" sz="2000" dirty="0">
                <a:latin typeface="Comic Sans MS" pitchFamily="66" charset="0"/>
              </a:rPr>
              <a:t>   Talk to your child positively about school  </a:t>
            </a:r>
          </a:p>
          <a:p>
            <a:pPr marL="0" indent="0">
              <a:lnSpc>
                <a:spcPct val="150000"/>
              </a:lnSpc>
              <a:buFont typeface="Wingdings" pitchFamily="2" charset="2"/>
              <a:buChar char="Ø"/>
            </a:pPr>
            <a:r>
              <a:rPr lang="en-GB" sz="2000" dirty="0">
                <a:latin typeface="Comic Sans MS" pitchFamily="66" charset="0"/>
              </a:rPr>
              <a:t>   Discuss the school day – what to expect </a:t>
            </a:r>
          </a:p>
          <a:p>
            <a:pPr marL="0" indent="0">
              <a:lnSpc>
                <a:spcPct val="150000"/>
              </a:lnSpc>
              <a:buFont typeface="Wingdings" pitchFamily="2" charset="2"/>
              <a:buChar char="Ø"/>
            </a:pPr>
            <a:r>
              <a:rPr lang="en-GB" sz="2000" dirty="0">
                <a:latin typeface="Comic Sans MS" pitchFamily="66" charset="0"/>
              </a:rPr>
              <a:t>   Revisit videos on school website</a:t>
            </a:r>
          </a:p>
          <a:p>
            <a:pPr marL="0" indent="0">
              <a:lnSpc>
                <a:spcPct val="150000"/>
              </a:lnSpc>
              <a:buFont typeface="Wingdings" pitchFamily="2" charset="2"/>
              <a:buChar char="Ø"/>
            </a:pPr>
            <a:r>
              <a:rPr lang="en-GB" sz="2000" dirty="0">
                <a:latin typeface="Comic Sans MS" pitchFamily="66" charset="0"/>
              </a:rPr>
              <a:t>   Encourage independence – changing clothes, shoes  </a:t>
            </a:r>
          </a:p>
          <a:p>
            <a:pPr marL="0" indent="0">
              <a:lnSpc>
                <a:spcPct val="150000"/>
              </a:lnSpc>
              <a:buNone/>
            </a:pPr>
            <a:r>
              <a:rPr lang="en-GB" sz="2000" dirty="0">
                <a:latin typeface="Comic Sans MS" pitchFamily="66" charset="0"/>
              </a:rPr>
              <a:t>      and  coats, packing bags, toilet, cutlery, tidying up,</a:t>
            </a:r>
          </a:p>
          <a:p>
            <a:pPr marL="342900" indent="-342900">
              <a:lnSpc>
                <a:spcPct val="150000"/>
              </a:lnSpc>
              <a:buFont typeface="Wingdings" panose="05000000000000000000" pitchFamily="2" charset="2"/>
              <a:buChar char="Ø"/>
            </a:pPr>
            <a:r>
              <a:rPr lang="en-GB" sz="2000" dirty="0">
                <a:latin typeface="Comic Sans MS" pitchFamily="66" charset="0"/>
              </a:rPr>
              <a:t>  Help them to learn to put coats/jackets on a hangar.</a:t>
            </a:r>
          </a:p>
          <a:p>
            <a:pPr>
              <a:lnSpc>
                <a:spcPct val="150000"/>
              </a:lnSpc>
              <a:buFont typeface="Wingdings" pitchFamily="2" charset="2"/>
              <a:buChar char="Ø"/>
            </a:pPr>
            <a:r>
              <a:rPr lang="en-GB" sz="2000" dirty="0">
                <a:latin typeface="Comic Sans MS" pitchFamily="66" charset="0"/>
              </a:rPr>
              <a:t>  Practise turn taking, sharing, focussing on a game  </a:t>
            </a:r>
          </a:p>
          <a:p>
            <a:pPr>
              <a:lnSpc>
                <a:spcPct val="150000"/>
              </a:lnSpc>
              <a:buNone/>
            </a:pPr>
            <a:r>
              <a:rPr lang="en-GB" sz="2000" dirty="0">
                <a:latin typeface="Comic Sans MS" pitchFamily="66" charset="0"/>
              </a:rPr>
              <a:t>     or task</a:t>
            </a:r>
          </a:p>
          <a:p>
            <a:pPr>
              <a:lnSpc>
                <a:spcPct val="150000"/>
              </a:lnSpc>
            </a:pPr>
            <a:endParaRPr lang="en-GB" sz="1800" dirty="0"/>
          </a:p>
          <a:p>
            <a:endParaRPr lang="en-GB" sz="2800" b="1" dirty="0"/>
          </a:p>
          <a:p>
            <a:pPr>
              <a:lnSpc>
                <a:spcPct val="150000"/>
              </a:lnSpc>
            </a:pPr>
            <a:endParaRPr lang="en-GB" sz="3200" b="1" dirty="0"/>
          </a:p>
        </p:txBody>
      </p:sp>
      <p:sp>
        <p:nvSpPr>
          <p:cNvPr id="2" name="Title 1"/>
          <p:cNvSpPr>
            <a:spLocks noGrp="1"/>
          </p:cNvSpPr>
          <p:nvPr>
            <p:ph type="title"/>
          </p:nvPr>
        </p:nvSpPr>
        <p:spPr>
          <a:xfrm>
            <a:off x="685800" y="152400"/>
            <a:ext cx="7918648" cy="900336"/>
          </a:xfrm>
        </p:spPr>
        <p:txBody>
          <a:bodyPr>
            <a:normAutofit fontScale="90000"/>
          </a:bodyPr>
          <a:lstStyle/>
          <a:p>
            <a:r>
              <a:rPr lang="en-GB" sz="4800" b="1" dirty="0">
                <a:solidFill>
                  <a:srgbClr val="00B050"/>
                </a:solidFill>
                <a:latin typeface="Comic Sans MS" panose="030F0702030302020204" pitchFamily="66" charset="0"/>
              </a:rPr>
              <a:t>How can you help get your child ready for school?</a:t>
            </a:r>
          </a:p>
        </p:txBody>
      </p:sp>
      <p:pic>
        <p:nvPicPr>
          <p:cNvPr id="5" name="Picture 4" descr="C:\Users\075cgrogan\AppData\Local\Microsoft\Windows\Temporary Internet Files\Content.IE5\JMJDVHEW\Saint nicholas badge.jpg"/>
          <p:cNvPicPr/>
          <p:nvPr/>
        </p:nvPicPr>
        <p:blipFill>
          <a:blip r:embed="rId3" cstate="print"/>
          <a:srcRect/>
          <a:stretch>
            <a:fillRect/>
          </a:stretch>
        </p:blipFill>
        <p:spPr bwMode="auto">
          <a:xfrm>
            <a:off x="8063880" y="5661248"/>
            <a:ext cx="1080120" cy="864096"/>
          </a:xfrm>
          <a:prstGeom prst="rect">
            <a:avLst/>
          </a:prstGeom>
          <a:noFill/>
          <a:ln w="9525">
            <a:noFill/>
            <a:miter lim="800000"/>
            <a:headEnd/>
            <a:tailEnd/>
          </a:ln>
        </p:spPr>
      </p:pic>
      <p:pic>
        <p:nvPicPr>
          <p:cNvPr id="5122" name="Picture 2" descr="Volunteer Hands Help - Colorful Hands Clip Art Transparent PNG ...">
            <a:extLst>
              <a:ext uri="{FF2B5EF4-FFF2-40B4-BE49-F238E27FC236}">
                <a16:creationId xmlns:a16="http://schemas.microsoft.com/office/drawing/2014/main" id="{60E7C7FE-F9B8-4639-9FD9-89C7BD87EF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821" t="6256" r="23108" b="4012"/>
          <a:stretch/>
        </p:blipFill>
        <p:spPr bwMode="auto">
          <a:xfrm rot="1021537">
            <a:off x="6574394" y="905636"/>
            <a:ext cx="2307111" cy="1350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962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4422486"/>
            <a:ext cx="8229600" cy="1066122"/>
          </a:xfrm>
        </p:spPr>
        <p:txBody>
          <a:bodyPr>
            <a:normAutofit fontScale="25000" lnSpcReduction="20000"/>
          </a:bodyPr>
          <a:lstStyle/>
          <a:p>
            <a:pPr marL="0" indent="0" algn="ctr">
              <a:buNone/>
            </a:pPr>
            <a:endParaRPr lang="en-US" dirty="0">
              <a:latin typeface="Comic Sans MS" pitchFamily="66" charset="0"/>
            </a:endParaRPr>
          </a:p>
          <a:p>
            <a:pPr marL="0" indent="0" algn="l">
              <a:buNone/>
            </a:pPr>
            <a:r>
              <a:rPr lang="en-US" sz="9600" dirty="0" smtClean="0">
                <a:latin typeface="Comic Sans MS" pitchFamily="66" charset="0"/>
              </a:rPr>
              <a:t>There will be one Primary One class in August with 2 class teachers.  </a:t>
            </a:r>
          </a:p>
          <a:p>
            <a:pPr marL="0" indent="0" algn="l">
              <a:buNone/>
            </a:pPr>
            <a:r>
              <a:rPr lang="en-US" sz="9600" dirty="0" smtClean="0">
                <a:latin typeface="Comic Sans MS" pitchFamily="66" charset="0"/>
              </a:rPr>
              <a:t>Class Teachers will be confirmed on last stay and play visit to the school. </a:t>
            </a:r>
            <a:endParaRPr lang="en-US" sz="9600" dirty="0">
              <a:latin typeface="Comic Sans MS" pitchFamily="66" charset="0"/>
            </a:endParaRPr>
          </a:p>
          <a:p>
            <a:pPr marL="0" indent="0" algn="l">
              <a:buNone/>
            </a:pPr>
            <a:endParaRPr lang="en-US" dirty="0">
              <a:latin typeface="Comic Sans MS" pitchFamily="66" charset="0"/>
            </a:endParaRPr>
          </a:p>
          <a:p>
            <a:pPr marL="0" indent="0" algn="l">
              <a:buNone/>
            </a:pPr>
            <a:endParaRPr lang="en-US" dirty="0">
              <a:latin typeface="Comic Sans MS" pitchFamily="66" charset="0"/>
            </a:endParaRPr>
          </a:p>
          <a:p>
            <a:pPr marL="0" indent="0" algn="l">
              <a:buNone/>
            </a:pPr>
            <a:endParaRPr lang="en-US" dirty="0">
              <a:latin typeface="Comic Sans MS" pitchFamily="66" charset="0"/>
            </a:endParaRPr>
          </a:p>
          <a:p>
            <a:pPr marL="0" indent="0" algn="l">
              <a:buNone/>
            </a:pPr>
            <a:r>
              <a:rPr lang="en-US" dirty="0">
                <a:latin typeface="Comic Sans MS" pitchFamily="66" charset="0"/>
              </a:rPr>
              <a:t>					</a:t>
            </a:r>
          </a:p>
          <a:p>
            <a:pPr marL="0" indent="0" algn="l">
              <a:buNone/>
            </a:pPr>
            <a:endParaRPr lang="en-US" sz="2200" dirty="0">
              <a:latin typeface="Comic Sans MS" pitchFamily="66" charset="0"/>
            </a:endParaRPr>
          </a:p>
          <a:p>
            <a:pPr marL="0" indent="0" algn="l">
              <a:buNone/>
            </a:pPr>
            <a:endParaRPr lang="en-US" sz="2200" dirty="0">
              <a:latin typeface="Comic Sans MS" pitchFamily="66" charset="0"/>
            </a:endParaRPr>
          </a:p>
          <a:p>
            <a:pPr marL="0" indent="0" algn="l">
              <a:buNone/>
            </a:pPr>
            <a:endParaRPr lang="en-US" sz="2200" dirty="0">
              <a:latin typeface="Comic Sans MS" pitchFamily="66" charset="0"/>
            </a:endParaRPr>
          </a:p>
          <a:p>
            <a:pPr marL="0" indent="0" algn="l">
              <a:buNone/>
            </a:pPr>
            <a:r>
              <a:rPr lang="en-US" sz="2200" dirty="0">
                <a:latin typeface="Comic Sans MS" pitchFamily="66" charset="0"/>
              </a:rPr>
              <a:t>              </a:t>
            </a:r>
            <a:r>
              <a:rPr lang="en-US" dirty="0"/>
              <a:t>                     </a:t>
            </a:r>
          </a:p>
          <a:p>
            <a:endParaRPr lang="en-US" dirty="0"/>
          </a:p>
        </p:txBody>
      </p:sp>
      <p:sp>
        <p:nvSpPr>
          <p:cNvPr id="4" name="Title 1"/>
          <p:cNvSpPr>
            <a:spLocks noGrp="1"/>
          </p:cNvSpPr>
          <p:nvPr>
            <p:ph type="title"/>
          </p:nvPr>
        </p:nvSpPr>
        <p:spPr>
          <a:xfrm>
            <a:off x="1187624" y="318290"/>
            <a:ext cx="8229600" cy="1143000"/>
          </a:xfrm>
        </p:spPr>
        <p:txBody>
          <a:bodyPr>
            <a:noAutofit/>
          </a:bodyPr>
          <a:lstStyle/>
          <a:p>
            <a:r>
              <a:rPr lang="en-US" sz="3200" dirty="0">
                <a:solidFill>
                  <a:srgbClr val="CC9900"/>
                </a:solidFill>
              </a:rPr>
              <a:t> </a:t>
            </a:r>
            <a:r>
              <a:rPr lang="en-US" sz="4400" b="1" dirty="0">
                <a:solidFill>
                  <a:srgbClr val="00B050"/>
                </a:solidFill>
                <a:latin typeface="Comic Sans MS" pitchFamily="66" charset="0"/>
              </a:rPr>
              <a:t>Class for August </a:t>
            </a:r>
            <a:r>
              <a:rPr lang="en-US" sz="4400" b="1" dirty="0" smtClean="0">
                <a:solidFill>
                  <a:srgbClr val="00B050"/>
                </a:solidFill>
                <a:latin typeface="Comic Sans MS" pitchFamily="66" charset="0"/>
              </a:rPr>
              <a:t>2022</a:t>
            </a:r>
            <a:endParaRPr lang="en-US" sz="3200" b="1" dirty="0">
              <a:solidFill>
                <a:srgbClr val="00B050"/>
              </a:solidFill>
              <a:latin typeface="Comic Sans MS" pitchFamily="66" charset="0"/>
            </a:endParaRPr>
          </a:p>
        </p:txBody>
      </p:sp>
      <p:pic>
        <p:nvPicPr>
          <p:cNvPr id="1026" name="Picture 2" descr="https://encrypted-tbn0.gstatic.com/images?q=tbn:ANd9GcSuF5BeXJ_J42qD58CqwZlgSixpY-CDbd0_3C2uv2A37taHvD11LafnSXkMUw:https://www.kindpng.com/picc/m/101-1011067_teacher-clipart-png-images-teacher-clipart-transparent-background.png&am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700808"/>
            <a:ext cx="3312368" cy="24482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51520" y="1811957"/>
            <a:ext cx="7168901" cy="4525963"/>
          </a:xfrm>
        </p:spPr>
        <p:txBody>
          <a:bodyPr>
            <a:normAutofit/>
          </a:bodyPr>
          <a:lstStyle/>
          <a:p>
            <a:pPr>
              <a:buNone/>
            </a:pPr>
            <a:r>
              <a:rPr lang="en-GB" sz="2400" b="1" dirty="0">
                <a:latin typeface="Comic Sans MS" pitchFamily="66" charset="0"/>
              </a:rPr>
              <a:t>    Head Teacher</a:t>
            </a:r>
          </a:p>
          <a:p>
            <a:pPr>
              <a:buNone/>
            </a:pPr>
            <a:r>
              <a:rPr lang="en-GB" sz="2400" b="1" dirty="0">
                <a:latin typeface="Comic Sans MS" pitchFamily="66" charset="0"/>
              </a:rPr>
              <a:t>Mrs Charlotte Grogan</a:t>
            </a:r>
            <a:r>
              <a:rPr lang="en-GB" sz="2400" b="1" dirty="0">
                <a:solidFill>
                  <a:schemeClr val="bg1">
                    <a:lumMod val="85000"/>
                  </a:schemeClr>
                </a:solidFill>
                <a:latin typeface="Comic Sans MS" pitchFamily="66" charset="0"/>
              </a:rPr>
              <a:t>.</a:t>
            </a:r>
          </a:p>
        </p:txBody>
      </p:sp>
      <p:sp>
        <p:nvSpPr>
          <p:cNvPr id="4" name="Title 1"/>
          <p:cNvSpPr>
            <a:spLocks noGrp="1"/>
          </p:cNvSpPr>
          <p:nvPr>
            <p:ph type="title"/>
          </p:nvPr>
        </p:nvSpPr>
        <p:spPr>
          <a:xfrm>
            <a:off x="539552" y="404664"/>
            <a:ext cx="3951657" cy="1195442"/>
          </a:xfrm>
        </p:spPr>
        <p:txBody>
          <a:bodyPr>
            <a:normAutofit/>
          </a:bodyPr>
          <a:lstStyle/>
          <a:p>
            <a:r>
              <a:rPr lang="en-GB" sz="3200" b="1" dirty="0">
                <a:solidFill>
                  <a:srgbClr val="00B050"/>
                </a:solidFill>
                <a:latin typeface="Comic Sans MS" pitchFamily="66" charset="0"/>
              </a:rPr>
              <a:t>Senior Management Team</a:t>
            </a:r>
          </a:p>
        </p:txBody>
      </p:sp>
      <p:sp>
        <p:nvSpPr>
          <p:cNvPr id="6" name="Content Placeholder 3"/>
          <p:cNvSpPr txBox="1">
            <a:spLocks/>
          </p:cNvSpPr>
          <p:nvPr/>
        </p:nvSpPr>
        <p:spPr>
          <a:xfrm>
            <a:off x="5076056" y="188640"/>
            <a:ext cx="3664920" cy="5760640"/>
          </a:xfrm>
          <a:prstGeom prst="rect">
            <a:avLst/>
          </a:prstGeom>
        </p:spPr>
        <p:txBody>
          <a:bodyPr>
            <a:normAutofit/>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GB" sz="2400" b="0" i="0" u="none" strike="noStrike" kern="1200" cap="none" spc="0" normalizeH="0" baseline="0" noProof="0" dirty="0">
                <a:ln>
                  <a:noFill/>
                </a:ln>
                <a:effectLst/>
                <a:uLnTx/>
                <a:uFillTx/>
                <a:latin typeface="Comic Sans MS" pitchFamily="66" charset="0"/>
                <a:ea typeface="+mn-ea"/>
                <a:cs typeface="+mn-cs"/>
              </a:rPr>
              <a:t> </a:t>
            </a:r>
            <a:r>
              <a:rPr kumimoji="0" lang="en-GB" sz="2400" b="1" i="0" u="none" strike="noStrike" kern="1200" cap="none" spc="0" normalizeH="0" baseline="0" noProof="0" dirty="0">
                <a:ln>
                  <a:noFill/>
                </a:ln>
                <a:effectLst/>
                <a:uLnTx/>
                <a:uFillTx/>
                <a:latin typeface="Comic Sans MS" pitchFamily="66" charset="0"/>
                <a:ea typeface="+mn-ea"/>
                <a:cs typeface="+mn-cs"/>
              </a:rPr>
              <a:t>Depute Head (P1-4)</a:t>
            </a:r>
          </a:p>
          <a:p>
            <a:pPr marL="342900" marR="0" lvl="0" indent="-342900" algn="ctr" defTabSz="914400" rtl="0" eaLnBrk="1" fontAlgn="base" latinLnBrk="0" hangingPunct="1">
              <a:lnSpc>
                <a:spcPct val="100000"/>
              </a:lnSpc>
              <a:spcBef>
                <a:spcPct val="20000"/>
              </a:spcBef>
              <a:spcAft>
                <a:spcPct val="0"/>
              </a:spcAft>
              <a:buClrTx/>
              <a:buSzTx/>
              <a:tabLst/>
              <a:defRPr/>
            </a:pPr>
            <a:r>
              <a:rPr kumimoji="0" lang="en-GB" sz="2400" b="0" i="0" u="none" strike="noStrike" kern="1200" cap="none" spc="0" normalizeH="0" baseline="0" noProof="0" dirty="0">
                <a:ln>
                  <a:noFill/>
                </a:ln>
                <a:effectLst/>
                <a:uLnTx/>
                <a:uFillTx/>
                <a:latin typeface="Comic Sans MS" pitchFamily="66" charset="0"/>
                <a:ea typeface="+mn-ea"/>
                <a:cs typeface="+mn-cs"/>
              </a:rPr>
              <a:t>Mrs Angela Murray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400" b="0" i="0" u="none" strike="noStrike" kern="1200" cap="none" spc="0" normalizeH="0" baseline="0" noProof="0" dirty="0">
              <a:ln>
                <a:noFill/>
              </a:ln>
              <a:solidFill>
                <a:schemeClr val="bg1">
                  <a:lumMod val="85000"/>
                </a:schemeClr>
              </a:solidFill>
              <a:effectLst/>
              <a:uLnTx/>
              <a:uFillTx/>
              <a:latin typeface="Comic Sans MS" pitchFamily="66"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400" b="0" i="0" u="none" strike="noStrike" kern="1200" cap="none" spc="0" normalizeH="0" baseline="0" noProof="0" dirty="0">
              <a:ln>
                <a:noFill/>
              </a:ln>
              <a:solidFill>
                <a:schemeClr val="bg1">
                  <a:lumMod val="85000"/>
                </a:schemeClr>
              </a:solidFill>
              <a:effectLst/>
              <a:uLnTx/>
              <a:uFillTx/>
              <a:latin typeface="Comic Sans MS" pitchFamily="66"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GB" sz="2400" b="1" i="0" u="none" strike="noStrike" kern="1200" cap="none" spc="0" normalizeH="0" baseline="0" noProof="0" dirty="0">
              <a:ln>
                <a:noFill/>
              </a:ln>
              <a:solidFill>
                <a:schemeClr val="bg1">
                  <a:lumMod val="85000"/>
                </a:schemeClr>
              </a:solidFill>
              <a:effectLst/>
              <a:uLnTx/>
              <a:uFillTx/>
              <a:latin typeface="Comic Sans MS" pitchFamily="66"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lang="en-GB" sz="2400" b="1" dirty="0">
              <a:solidFill>
                <a:schemeClr val="bg1">
                  <a:lumMod val="85000"/>
                </a:schemeClr>
              </a:solidFill>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GB" sz="2400" b="1" i="0" u="none" strike="noStrike" kern="1200" cap="none" spc="0" normalizeH="0" baseline="0" noProof="0" dirty="0">
                <a:ln>
                  <a:noFill/>
                </a:ln>
                <a:effectLst/>
                <a:uLnTx/>
                <a:uFillTx/>
                <a:latin typeface="Comic Sans MS" pitchFamily="66" charset="0"/>
                <a:ea typeface="+mn-ea"/>
                <a:cs typeface="+mn-cs"/>
              </a:rPr>
              <a:t> </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GB" sz="2400" b="1" i="0" u="none" strike="noStrike" kern="1200" cap="none" spc="0" normalizeH="0" baseline="0" noProof="0" dirty="0">
                <a:ln>
                  <a:noFill/>
                </a:ln>
                <a:effectLst/>
                <a:uLnTx/>
                <a:uFillTx/>
                <a:latin typeface="Comic Sans MS" pitchFamily="66" charset="0"/>
                <a:ea typeface="+mn-ea"/>
                <a:cs typeface="+mn-cs"/>
              </a:rPr>
              <a:t>Depute Head (P4-7)</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GB" sz="2400" b="0" i="0" u="none" strike="noStrike" kern="1200" cap="none" spc="0" normalizeH="0" baseline="0" noProof="0" dirty="0">
                <a:ln>
                  <a:noFill/>
                </a:ln>
                <a:effectLst/>
                <a:uLnTx/>
                <a:uFillTx/>
                <a:latin typeface="Comic Sans MS" pitchFamily="66" charset="0"/>
                <a:ea typeface="+mn-ea"/>
                <a:cs typeface="+mn-cs"/>
              </a:rPr>
              <a:t>Miss Carol Lennon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400" b="0" i="0" u="none" strike="noStrike" kern="1200" cap="none" spc="0" normalizeH="0" baseline="0" noProof="0" dirty="0">
              <a:ln>
                <a:noFill/>
              </a:ln>
              <a:solidFill>
                <a:schemeClr val="bg1">
                  <a:lumMod val="85000"/>
                </a:schemeClr>
              </a:solidFill>
              <a:effectLst/>
              <a:uLnTx/>
              <a:uFillTx/>
              <a:latin typeface="Comic Sans MS" pitchFamily="66"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400" b="0" i="0" u="none" strike="noStrike" kern="1200" cap="none" spc="0" normalizeH="0" baseline="0" noProof="0" dirty="0">
              <a:ln>
                <a:noFill/>
              </a:ln>
              <a:solidFill>
                <a:srgbClr val="760000"/>
              </a:solidFill>
              <a:effectLst/>
              <a:uLnTx/>
              <a:uFillTx/>
              <a:latin typeface="Comic Sans MS" pitchFamily="66"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400" b="0" i="0" u="none" strike="noStrike" kern="1200" cap="none" spc="0" normalizeH="0" baseline="0" noProof="0" dirty="0">
              <a:ln>
                <a:noFill/>
              </a:ln>
              <a:solidFill>
                <a:srgbClr val="760000"/>
              </a:solidFill>
              <a:effectLst/>
              <a:uLnTx/>
              <a:uFillTx/>
              <a:latin typeface="Comic Sans MS" pitchFamily="66"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400" b="0" i="0" u="none" strike="noStrike" kern="1200" cap="none" spc="0" normalizeH="0" baseline="0" noProof="0" dirty="0">
              <a:ln>
                <a:noFill/>
              </a:ln>
              <a:solidFill>
                <a:srgbClr val="760000"/>
              </a:solidFill>
              <a:effectLst/>
              <a:uLnTx/>
              <a:uFillTx/>
              <a:latin typeface="Comic Sans MS" pitchFamily="66"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400" b="0" i="0" u="none" strike="noStrike" kern="1200" cap="none" spc="0" normalizeH="0" baseline="0" noProof="0" dirty="0">
              <a:ln>
                <a:noFill/>
              </a:ln>
              <a:solidFill>
                <a:srgbClr val="760000"/>
              </a:solidFill>
              <a:effectLst/>
              <a:uLnTx/>
              <a:uFillTx/>
              <a:latin typeface="Comic Sans MS" pitchFamily="66"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400" b="0" i="0" u="none" strike="noStrike" kern="1200" cap="none" spc="0" normalizeH="0" baseline="0" noProof="0" dirty="0">
              <a:ln>
                <a:noFill/>
              </a:ln>
              <a:solidFill>
                <a:srgbClr val="760000"/>
              </a:solidFill>
              <a:effectLst/>
              <a:uLnTx/>
              <a:uFillTx/>
              <a:latin typeface="Comic Sans MS" pitchFamily="66"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400" b="0" i="0" u="none" strike="noStrike" kern="1200" cap="none" spc="0" normalizeH="0" baseline="0" noProof="0" dirty="0">
              <a:ln>
                <a:noFill/>
              </a:ln>
              <a:solidFill>
                <a:srgbClr val="760000"/>
              </a:solidFill>
              <a:effectLst/>
              <a:uLnTx/>
              <a:uFillTx/>
              <a:latin typeface="Comic Sans MS" pitchFamily="66"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400" b="0" i="0" u="none" strike="noStrike" kern="1200" cap="none" spc="0" normalizeH="0" baseline="0" noProof="0" dirty="0">
              <a:ln>
                <a:noFill/>
              </a:ln>
              <a:solidFill>
                <a:srgbClr val="760000"/>
              </a:solidFill>
              <a:effectLst/>
              <a:uLnTx/>
              <a:uFillTx/>
              <a:latin typeface="Comic Sans MS" pitchFamily="66" charset="0"/>
              <a:ea typeface="+mn-ea"/>
              <a:cs typeface="+mn-cs"/>
            </a:endParaRPr>
          </a:p>
        </p:txBody>
      </p:sp>
      <p:pic>
        <p:nvPicPr>
          <p:cNvPr id="7" name="Picture 6" descr="Mrs Grogan.JPG"/>
          <p:cNvPicPr>
            <a:picLocks noChangeAspect="1"/>
          </p:cNvPicPr>
          <p:nvPr/>
        </p:nvPicPr>
        <p:blipFill>
          <a:blip r:embed="rId3" cstate="print"/>
          <a:stretch>
            <a:fillRect/>
          </a:stretch>
        </p:blipFill>
        <p:spPr>
          <a:xfrm>
            <a:off x="251520" y="2924943"/>
            <a:ext cx="3843692" cy="3157811"/>
          </a:xfrm>
          <a:prstGeom prst="rect">
            <a:avLst/>
          </a:prstGeom>
          <a:ln w="12700">
            <a:solidFill>
              <a:schemeClr val="tx1"/>
            </a:solidFill>
          </a:ln>
        </p:spPr>
      </p:pic>
      <p:pic>
        <p:nvPicPr>
          <p:cNvPr id="1026" name="Picture 2" descr="H:\Induction st Nicholas\20180613_082249.jpg"/>
          <p:cNvPicPr>
            <a:picLocks noChangeAspect="1" noChangeArrowheads="1"/>
          </p:cNvPicPr>
          <p:nvPr/>
        </p:nvPicPr>
        <p:blipFill>
          <a:blip r:embed="rId4" cstate="print"/>
          <a:srcRect l="27562" t="14833" b="10618"/>
          <a:stretch>
            <a:fillRect/>
          </a:stretch>
        </p:blipFill>
        <p:spPr bwMode="auto">
          <a:xfrm rot="5400000">
            <a:off x="5976156" y="1304764"/>
            <a:ext cx="1872208" cy="1800200"/>
          </a:xfrm>
          <a:prstGeom prst="rect">
            <a:avLst/>
          </a:prstGeom>
          <a:noFill/>
          <a:ln w="15875">
            <a:solidFill>
              <a:schemeClr val="tx1"/>
            </a:solidFill>
          </a:ln>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7034" b="39116"/>
          <a:stretch/>
        </p:blipFill>
        <p:spPr>
          <a:xfrm>
            <a:off x="6098330" y="4297218"/>
            <a:ext cx="1714029" cy="2040701"/>
          </a:xfrm>
          <a:prstGeom prst="rect">
            <a:avLst/>
          </a:prstGeom>
          <a:ln w="28575">
            <a:solidFill>
              <a:schemeClr val="tx1"/>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204864"/>
            <a:ext cx="7696200" cy="3657600"/>
          </a:xfrm>
        </p:spPr>
        <p:txBody>
          <a:bodyPr/>
          <a:lstStyle/>
          <a:p>
            <a:pPr algn="ctr">
              <a:buNone/>
            </a:pPr>
            <a:r>
              <a:rPr lang="en-GB" sz="6000" b="1" dirty="0">
                <a:solidFill>
                  <a:srgbClr val="00B050"/>
                </a:solidFill>
                <a:latin typeface="Comic Sans MS" pitchFamily="66" charset="0"/>
              </a:rPr>
              <a:t>Any Questions?</a:t>
            </a:r>
          </a:p>
          <a:p>
            <a:pPr algn="ctr">
              <a:buNone/>
            </a:pPr>
            <a:endParaRPr lang="en-GB" sz="6000" b="1" dirty="0">
              <a:solidFill>
                <a:srgbClr val="00B050"/>
              </a:solidFill>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pPr algn="ctr"/>
            <a:r>
              <a:rPr lang="en-GB" sz="4400" b="1" dirty="0">
                <a:solidFill>
                  <a:srgbClr val="00B050"/>
                </a:solidFill>
                <a:latin typeface="Comic Sans MS" pitchFamily="66" charset="0"/>
              </a:rPr>
              <a:t>Parish Support</a:t>
            </a:r>
          </a:p>
        </p:txBody>
      </p:sp>
      <p:sp>
        <p:nvSpPr>
          <p:cNvPr id="6" name="Rectangle 5">
            <a:extLst>
              <a:ext uri="{FF2B5EF4-FFF2-40B4-BE49-F238E27FC236}">
                <a16:creationId xmlns:a16="http://schemas.microsoft.com/office/drawing/2014/main" id="{C660407E-D899-446F-81D2-153F2602B6B7}"/>
              </a:ext>
            </a:extLst>
          </p:cNvPr>
          <p:cNvSpPr/>
          <p:nvPr/>
        </p:nvSpPr>
        <p:spPr>
          <a:xfrm>
            <a:off x="3789682" y="2888128"/>
            <a:ext cx="4572000" cy="646331"/>
          </a:xfrm>
          <a:prstGeom prst="rect">
            <a:avLst/>
          </a:prstGeom>
        </p:spPr>
        <p:txBody>
          <a:bodyPr>
            <a:spAutoFit/>
          </a:bodyPr>
          <a:lstStyle/>
          <a:p>
            <a:r>
              <a:rPr lang="en-GB" dirty="0"/>
              <a:t/>
            </a:r>
            <a:br>
              <a:rPr lang="en-GB" dirty="0"/>
            </a:br>
            <a:endParaRPr lang="en-GB" dirty="0"/>
          </a:p>
        </p:txBody>
      </p:sp>
      <p:pic>
        <p:nvPicPr>
          <p:cNvPr id="8" name="Picture 7" descr="N:\Downloads\download (18).jpg">
            <a:extLst>
              <a:ext uri="{FF2B5EF4-FFF2-40B4-BE49-F238E27FC236}">
                <a16:creationId xmlns:a16="http://schemas.microsoft.com/office/drawing/2014/main" id="{95801680-C372-4485-9C51-017E287C6212}"/>
              </a:ext>
            </a:extLst>
          </p:cNvPr>
          <p:cNvPicPr/>
          <p:nvPr/>
        </p:nvPicPr>
        <p:blipFill rotWithShape="1">
          <a:blip r:embed="rId3" cstate="print"/>
          <a:srcRect t="12774" b="11177"/>
          <a:stretch/>
        </p:blipFill>
        <p:spPr bwMode="auto">
          <a:xfrm>
            <a:off x="149342" y="1217582"/>
            <a:ext cx="2329355" cy="2211418"/>
          </a:xfrm>
          <a:prstGeom prst="rect">
            <a:avLst/>
          </a:prstGeom>
          <a:noFill/>
          <a:ln w="9525">
            <a:noFill/>
            <a:miter lim="800000"/>
            <a:headEnd/>
            <a:tailEnd/>
          </a:ln>
        </p:spPr>
      </p:pic>
      <p:pic>
        <p:nvPicPr>
          <p:cNvPr id="7" name="Picture 6" descr="C:\Users\075cgrogan\AppData\Local\Microsoft\Windows\Temporary Internet Files\Content.IE5\JMJDVHEW\Saint nicholas badge.jpg"/>
          <p:cNvPicPr/>
          <p:nvPr/>
        </p:nvPicPr>
        <p:blipFill>
          <a:blip r:embed="rId4" cstate="print"/>
          <a:srcRect/>
          <a:stretch>
            <a:fillRect/>
          </a:stretch>
        </p:blipFill>
        <p:spPr bwMode="auto">
          <a:xfrm>
            <a:off x="7195542" y="5288245"/>
            <a:ext cx="1512168" cy="1440160"/>
          </a:xfrm>
          <a:prstGeom prst="rect">
            <a:avLst/>
          </a:prstGeom>
          <a:noFill/>
          <a:ln w="9525">
            <a:noFill/>
            <a:miter lim="800000"/>
            <a:headEnd/>
            <a:tailEnd/>
          </a:ln>
        </p:spPr>
      </p:pic>
      <p:sp>
        <p:nvSpPr>
          <p:cNvPr id="3" name="TextBox 2">
            <a:extLst>
              <a:ext uri="{FF2B5EF4-FFF2-40B4-BE49-F238E27FC236}">
                <a16:creationId xmlns:a16="http://schemas.microsoft.com/office/drawing/2014/main" id="{716C7933-79A4-40D3-8C07-8B37B155CD5A}"/>
              </a:ext>
            </a:extLst>
          </p:cNvPr>
          <p:cNvSpPr txBox="1"/>
          <p:nvPr/>
        </p:nvSpPr>
        <p:spPr>
          <a:xfrm>
            <a:off x="2790779" y="1694096"/>
            <a:ext cx="6203085" cy="2954655"/>
          </a:xfrm>
          <a:prstGeom prst="rect">
            <a:avLst/>
          </a:prstGeom>
          <a:noFill/>
        </p:spPr>
        <p:txBody>
          <a:bodyPr wrap="square" rtlCol="0">
            <a:spAutoFit/>
          </a:bodyPr>
          <a:lstStyle/>
          <a:p>
            <a:pPr lvl="0" defTabSz="914400">
              <a:defRPr/>
            </a:pPr>
            <a:r>
              <a:rPr lang="en-GB" sz="3200" dirty="0">
                <a:latin typeface="Comic Sans MS" panose="030F0702030302020204" pitchFamily="66" charset="0"/>
              </a:rPr>
              <a:t>As a </a:t>
            </a:r>
            <a:r>
              <a:rPr lang="en-GB" sz="3200" b="1" dirty="0">
                <a:latin typeface="Comic Sans MS" panose="030F0702030302020204" pitchFamily="66" charset="0"/>
              </a:rPr>
              <a:t>Catholic School</a:t>
            </a:r>
            <a:r>
              <a:rPr lang="en-GB" sz="3200" dirty="0">
                <a:latin typeface="Comic Sans MS" panose="030F0702030302020204" pitchFamily="66" charset="0"/>
              </a:rPr>
              <a:t> we value our links with the parishes of St Andrew’s in Bearsden and St. Joseph’s in Milngavie. </a:t>
            </a:r>
          </a:p>
          <a:p>
            <a:pPr lvl="0" defTabSz="914400">
              <a:defRPr/>
            </a:pPr>
            <a:endParaRPr lang="en-GB" sz="2000" dirty="0">
              <a:latin typeface="Comic Sans MS" panose="030F0702030302020204" pitchFamily="66" charset="0"/>
            </a:endParaRPr>
          </a:p>
          <a:p>
            <a:pPr lvl="0" defTabSz="914400">
              <a:defRPr/>
            </a:pPr>
            <a:endParaRPr lang="en-GB" sz="2000" dirty="0">
              <a:latin typeface="Comic Sans MS" panose="030F0702030302020204" pitchFamily="66" charset="0"/>
            </a:endParaRPr>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p:cNvSpPr>
            <a:spLocks noGrp="1"/>
          </p:cNvSpPr>
          <p:nvPr>
            <p:ph idx="1"/>
          </p:nvPr>
        </p:nvSpPr>
        <p:spPr>
          <a:xfrm>
            <a:off x="465278" y="1340768"/>
            <a:ext cx="7884368" cy="4275740"/>
          </a:xfrm>
        </p:spPr>
        <p:txBody>
          <a:bodyPr/>
          <a:lstStyle/>
          <a:p>
            <a:pPr algn="ctr">
              <a:buNone/>
            </a:pPr>
            <a:r>
              <a:rPr lang="en-GB" sz="2800" b="1" dirty="0" smtClean="0">
                <a:latin typeface="Comic Sans MS" panose="030F0702030302020204" pitchFamily="66" charset="0"/>
              </a:rPr>
              <a:t>Wednesday 17</a:t>
            </a:r>
            <a:r>
              <a:rPr lang="en-GB" sz="2800" b="1" baseline="30000" dirty="0" smtClean="0">
                <a:latin typeface="Comic Sans MS" panose="030F0702030302020204" pitchFamily="66" charset="0"/>
              </a:rPr>
              <a:t>th</a:t>
            </a:r>
            <a:r>
              <a:rPr lang="en-GB" sz="2800" b="1" dirty="0" smtClean="0">
                <a:latin typeface="Comic Sans MS" panose="030F0702030302020204" pitchFamily="66" charset="0"/>
              </a:rPr>
              <a:t> August 2022</a:t>
            </a:r>
            <a:endParaRPr lang="en-GB" sz="2800" b="1" dirty="0">
              <a:latin typeface="Comic Sans MS" panose="030F0702030302020204" pitchFamily="66" charset="0"/>
            </a:endParaRPr>
          </a:p>
        </p:txBody>
      </p:sp>
      <p:sp>
        <p:nvSpPr>
          <p:cNvPr id="4" name="Title 3"/>
          <p:cNvSpPr>
            <a:spLocks noGrp="1"/>
          </p:cNvSpPr>
          <p:nvPr>
            <p:ph type="title"/>
          </p:nvPr>
        </p:nvSpPr>
        <p:spPr>
          <a:xfrm>
            <a:off x="971600" y="260648"/>
            <a:ext cx="6871724" cy="857903"/>
          </a:xfrm>
        </p:spPr>
        <p:txBody>
          <a:bodyPr>
            <a:normAutofit/>
          </a:bodyPr>
          <a:lstStyle/>
          <a:p>
            <a:pPr algn="ctr"/>
            <a:r>
              <a:rPr lang="en-US" sz="4400" b="1" dirty="0">
                <a:solidFill>
                  <a:srgbClr val="00B050"/>
                </a:solidFill>
                <a:latin typeface="Comic Sans MS" panose="030F0702030302020204" pitchFamily="66" charset="0"/>
              </a:rPr>
              <a:t>First Day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4950" y="2290506"/>
            <a:ext cx="4645024" cy="2376264"/>
          </a:xfrm>
          <a:prstGeom prst="rect">
            <a:avLst/>
          </a:prstGeom>
          <a:ln w="19050">
            <a:solidFill>
              <a:schemeClr val="tx1"/>
            </a:solidFill>
          </a:ln>
        </p:spPr>
      </p:pic>
      <p:pic>
        <p:nvPicPr>
          <p:cNvPr id="7" name="Picture 6" descr="C:\Users\075cgrogan\AppData\Local\Microsoft\Windows\Temporary Internet Files\Content.IE5\JMJDVHEW\Saint nicholas badge.jpg"/>
          <p:cNvPicPr/>
          <p:nvPr/>
        </p:nvPicPr>
        <p:blipFill>
          <a:blip r:embed="rId4" cstate="print"/>
          <a:srcRect/>
          <a:stretch>
            <a:fillRect/>
          </a:stretch>
        </p:blipFill>
        <p:spPr bwMode="auto">
          <a:xfrm>
            <a:off x="7524328" y="5517232"/>
            <a:ext cx="1296144" cy="1152128"/>
          </a:xfrm>
          <a:prstGeom prst="rect">
            <a:avLst/>
          </a:prstGeom>
          <a:noFill/>
          <a:ln w="9525">
            <a:noFill/>
            <a:miter lim="800000"/>
            <a:headEnd/>
            <a:tailEnd/>
          </a:ln>
        </p:spPr>
      </p:pic>
      <p:sp>
        <p:nvSpPr>
          <p:cNvPr id="3" name="TextBox 2">
            <a:extLst>
              <a:ext uri="{FF2B5EF4-FFF2-40B4-BE49-F238E27FC236}">
                <a16:creationId xmlns:a16="http://schemas.microsoft.com/office/drawing/2014/main" id="{D9233799-24C8-4218-8A87-6F7565623EA6}"/>
              </a:ext>
            </a:extLst>
          </p:cNvPr>
          <p:cNvSpPr txBox="1"/>
          <p:nvPr/>
        </p:nvSpPr>
        <p:spPr>
          <a:xfrm>
            <a:off x="1601416" y="5136301"/>
            <a:ext cx="5581128" cy="1200329"/>
          </a:xfrm>
          <a:prstGeom prst="rect">
            <a:avLst/>
          </a:prstGeom>
          <a:noFill/>
        </p:spPr>
        <p:txBody>
          <a:bodyPr wrap="square" rtlCol="0">
            <a:spAutoFit/>
          </a:bodyPr>
          <a:lstStyle/>
          <a:p>
            <a:pPr algn="ctr"/>
            <a:r>
              <a:rPr lang="en-GB" b="1" dirty="0" smtClean="0"/>
              <a:t>Wednesday 17</a:t>
            </a:r>
            <a:r>
              <a:rPr lang="en-GB" b="1" baseline="30000" dirty="0" smtClean="0"/>
              <a:t>th</a:t>
            </a:r>
            <a:r>
              <a:rPr lang="en-GB" b="1" dirty="0" smtClean="0"/>
              <a:t> - Friday 19th </a:t>
            </a:r>
            <a:r>
              <a:rPr lang="en-GB" b="1" dirty="0"/>
              <a:t>August </a:t>
            </a:r>
            <a:endParaRPr lang="en-GB" b="1" dirty="0" smtClean="0"/>
          </a:p>
          <a:p>
            <a:pPr algn="ctr"/>
            <a:endParaRPr lang="en-GB" dirty="0"/>
          </a:p>
          <a:p>
            <a:pPr algn="ctr"/>
            <a:r>
              <a:rPr lang="en-GB" dirty="0" smtClean="0"/>
              <a:t>Start </a:t>
            </a:r>
            <a:r>
              <a:rPr lang="en-GB" dirty="0"/>
              <a:t>Time </a:t>
            </a:r>
            <a:r>
              <a:rPr lang="en-GB" dirty="0" smtClean="0"/>
              <a:t>– 9.30 </a:t>
            </a:r>
            <a:r>
              <a:rPr lang="en-GB" dirty="0"/>
              <a:t>am</a:t>
            </a:r>
          </a:p>
          <a:p>
            <a:pPr algn="ctr"/>
            <a:r>
              <a:rPr lang="en-GB" dirty="0"/>
              <a:t>Pick up </a:t>
            </a:r>
            <a:r>
              <a:rPr lang="en-GB" dirty="0" smtClean="0"/>
              <a:t>Time - </a:t>
            </a:r>
            <a:r>
              <a:rPr lang="en-GB" dirty="0"/>
              <a:t>2.30 pm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1772816"/>
            <a:ext cx="9144000" cy="5085184"/>
          </a:xfrm>
        </p:spPr>
        <p:txBody>
          <a:bodyPr>
            <a:normAutofit fontScale="40000" lnSpcReduction="20000"/>
          </a:bodyPr>
          <a:lstStyle/>
          <a:p>
            <a:endParaRPr lang="en-GB" sz="4400" dirty="0">
              <a:latin typeface="Comic Sans MS" pitchFamily="66" charset="0"/>
            </a:endParaRPr>
          </a:p>
          <a:p>
            <a:pPr marL="109728" indent="0" algn="ctr">
              <a:buNone/>
            </a:pPr>
            <a:endParaRPr lang="en-GB" sz="8000" dirty="0">
              <a:latin typeface="Comic Sans MS" pitchFamily="66" charset="0"/>
            </a:endParaRPr>
          </a:p>
          <a:p>
            <a:pPr marL="0" indent="0" algn="ctr">
              <a:buNone/>
            </a:pPr>
            <a:r>
              <a:rPr lang="en-GB" sz="8000" dirty="0">
                <a:latin typeface="Comic Sans MS" pitchFamily="66" charset="0"/>
              </a:rPr>
              <a:t>   </a:t>
            </a:r>
            <a:r>
              <a:rPr lang="en-GB" sz="6000" b="1" dirty="0">
                <a:latin typeface="Comic Sans MS" pitchFamily="66" charset="0"/>
              </a:rPr>
              <a:t>9.00am-3.00pm (P1 Gate open at </a:t>
            </a:r>
            <a:r>
              <a:rPr lang="en-GB" sz="6000" b="1" dirty="0" smtClean="0">
                <a:latin typeface="Comic Sans MS" pitchFamily="66" charset="0"/>
              </a:rPr>
              <a:t>8.50am</a:t>
            </a:r>
            <a:r>
              <a:rPr lang="en-GB" sz="6000" b="1" dirty="0">
                <a:latin typeface="Comic Sans MS" pitchFamily="66" charset="0"/>
              </a:rPr>
              <a:t>)</a:t>
            </a:r>
          </a:p>
          <a:p>
            <a:pPr marL="0" indent="0" algn="ctr">
              <a:buNone/>
            </a:pPr>
            <a:endParaRPr lang="en-GB" sz="6000" b="1" dirty="0">
              <a:latin typeface="Comic Sans MS" pitchFamily="66" charset="0"/>
            </a:endParaRPr>
          </a:p>
          <a:p>
            <a:pPr marL="0" indent="0" algn="ctr">
              <a:buNone/>
            </a:pPr>
            <a:endParaRPr lang="en-GB" sz="6000" b="1" dirty="0" smtClean="0">
              <a:latin typeface="Comic Sans MS" pitchFamily="66" charset="0"/>
            </a:endParaRPr>
          </a:p>
          <a:p>
            <a:pPr marL="0" indent="0" algn="ctr">
              <a:buNone/>
            </a:pPr>
            <a:r>
              <a:rPr lang="en-GB" sz="6000" b="1" dirty="0" smtClean="0">
                <a:latin typeface="Comic Sans MS" pitchFamily="66" charset="0"/>
              </a:rPr>
              <a:t>Morning Break </a:t>
            </a:r>
            <a:r>
              <a:rPr lang="en-GB" sz="6000" b="1" dirty="0" smtClean="0">
                <a:latin typeface="Comic Sans MS" pitchFamily="66" charset="0"/>
              </a:rPr>
              <a:t>10.30-10.45am</a:t>
            </a:r>
            <a:endParaRPr lang="en-GB" sz="6000" b="1" dirty="0">
              <a:latin typeface="Comic Sans MS" pitchFamily="66" charset="0"/>
            </a:endParaRPr>
          </a:p>
          <a:p>
            <a:pPr marL="0" indent="0" algn="ctr">
              <a:buNone/>
            </a:pPr>
            <a:endParaRPr lang="en-GB" sz="6000" b="1" dirty="0">
              <a:latin typeface="Comic Sans MS" pitchFamily="66" charset="0"/>
            </a:endParaRPr>
          </a:p>
          <a:p>
            <a:pPr marL="0" indent="0" algn="ctr">
              <a:buNone/>
            </a:pPr>
            <a:r>
              <a:rPr lang="en-GB" sz="6000" b="1" dirty="0">
                <a:latin typeface="Comic Sans MS" pitchFamily="66" charset="0"/>
              </a:rPr>
              <a:t> </a:t>
            </a:r>
          </a:p>
          <a:p>
            <a:pPr marL="0" indent="0" algn="ctr">
              <a:buNone/>
            </a:pPr>
            <a:r>
              <a:rPr lang="en-GB" sz="6000" b="1" dirty="0">
                <a:latin typeface="Comic Sans MS" pitchFamily="66" charset="0"/>
              </a:rPr>
              <a:t>Lunch time </a:t>
            </a:r>
            <a:r>
              <a:rPr lang="en-GB" sz="6000" b="1" dirty="0" smtClean="0">
                <a:latin typeface="Comic Sans MS" pitchFamily="66" charset="0"/>
              </a:rPr>
              <a:t>12.15 </a:t>
            </a:r>
            <a:r>
              <a:rPr lang="en-GB" sz="6000" b="1" dirty="0">
                <a:latin typeface="Comic Sans MS" pitchFamily="66" charset="0"/>
              </a:rPr>
              <a:t>-</a:t>
            </a:r>
            <a:r>
              <a:rPr lang="en-GB" sz="6000" b="1" dirty="0" smtClean="0">
                <a:latin typeface="Comic Sans MS" pitchFamily="66" charset="0"/>
              </a:rPr>
              <a:t>1.00pm</a:t>
            </a:r>
            <a:endParaRPr lang="en-GB" sz="6000" b="1" dirty="0">
              <a:latin typeface="Comic Sans MS" pitchFamily="66" charset="0"/>
            </a:endParaRPr>
          </a:p>
          <a:p>
            <a:pPr marL="0" indent="0" algn="ctr">
              <a:buNone/>
            </a:pPr>
            <a:endParaRPr lang="en-GB" sz="6000" b="1" dirty="0" smtClean="0">
              <a:latin typeface="Comic Sans MS" pitchFamily="66" charset="0"/>
            </a:endParaRPr>
          </a:p>
          <a:p>
            <a:pPr marL="0" indent="0" algn="ctr">
              <a:buNone/>
            </a:pPr>
            <a:endParaRPr lang="en-GB" sz="6000" b="1" dirty="0" smtClean="0">
              <a:latin typeface="Comic Sans MS" pitchFamily="66" charset="0"/>
            </a:endParaRPr>
          </a:p>
          <a:p>
            <a:pPr marL="0" indent="0" algn="ctr">
              <a:buNone/>
            </a:pPr>
            <a:endParaRPr lang="en-GB" sz="6000" b="1" dirty="0">
              <a:latin typeface="Comic Sans MS" pitchFamily="66" charset="0"/>
            </a:endParaRPr>
          </a:p>
          <a:p>
            <a:pPr algn="ctr">
              <a:buNone/>
            </a:pPr>
            <a:endParaRPr lang="en-GB" sz="2800" dirty="0">
              <a:solidFill>
                <a:schemeClr val="bg1">
                  <a:lumMod val="85000"/>
                </a:schemeClr>
              </a:solidFill>
              <a:latin typeface="Comic Sans MS" pitchFamily="66" charset="0"/>
            </a:endParaRPr>
          </a:p>
          <a:p>
            <a:pPr algn="ctr">
              <a:buNone/>
            </a:pPr>
            <a:r>
              <a:rPr lang="en-GB" sz="2000" dirty="0">
                <a:solidFill>
                  <a:schemeClr val="bg1">
                    <a:lumMod val="85000"/>
                  </a:schemeClr>
                </a:solidFill>
                <a:latin typeface="Comic Sans MS" pitchFamily="66" charset="0"/>
              </a:rPr>
              <a:t>       </a:t>
            </a:r>
          </a:p>
        </p:txBody>
      </p:sp>
      <p:sp>
        <p:nvSpPr>
          <p:cNvPr id="4" name="Title 1"/>
          <p:cNvSpPr>
            <a:spLocks noGrp="1"/>
          </p:cNvSpPr>
          <p:nvPr>
            <p:ph type="title"/>
          </p:nvPr>
        </p:nvSpPr>
        <p:spPr>
          <a:xfrm>
            <a:off x="1062459" y="548680"/>
            <a:ext cx="8076895" cy="610820"/>
          </a:xfrm>
        </p:spPr>
        <p:txBody>
          <a:bodyPr>
            <a:noAutofit/>
          </a:bodyPr>
          <a:lstStyle/>
          <a:p>
            <a:pPr algn="ctr"/>
            <a:r>
              <a:rPr lang="en-GB" sz="4400" b="1" dirty="0">
                <a:solidFill>
                  <a:srgbClr val="00B050"/>
                </a:solidFill>
                <a:latin typeface="Comic Sans MS" panose="030F0702030302020204" pitchFamily="66" charset="0"/>
              </a:rPr>
              <a:t>Normal School Hours</a:t>
            </a:r>
          </a:p>
        </p:txBody>
      </p:sp>
      <p:pic>
        <p:nvPicPr>
          <p:cNvPr id="6" name="Picture 5" descr="C:\Users\075cgrogan\AppData\Local\Microsoft\Windows\Temporary Internet Files\Content.IE5\JMJDVHEW\Saint nicholas badge.jpg"/>
          <p:cNvPicPr/>
          <p:nvPr/>
        </p:nvPicPr>
        <p:blipFill>
          <a:blip r:embed="rId3" cstate="print"/>
          <a:srcRect/>
          <a:stretch>
            <a:fillRect/>
          </a:stretch>
        </p:blipFill>
        <p:spPr bwMode="auto">
          <a:xfrm>
            <a:off x="7452320" y="5085184"/>
            <a:ext cx="1296144" cy="1224136"/>
          </a:xfrm>
          <a:prstGeom prst="rect">
            <a:avLst/>
          </a:prstGeom>
          <a:noFill/>
          <a:ln w="9525">
            <a:noFill/>
            <a:miter lim="800000"/>
            <a:headEnd/>
            <a:tailEnd/>
          </a:ln>
        </p:spPr>
      </p:pic>
      <p:pic>
        <p:nvPicPr>
          <p:cNvPr id="2050" name="Picture 2" descr="Clipart school clock clipart library library Clock Free Clipart clipart library library">
            <a:extLst>
              <a:ext uri="{FF2B5EF4-FFF2-40B4-BE49-F238E27FC236}">
                <a16:creationId xmlns:a16="http://schemas.microsoft.com/office/drawing/2014/main" id="{8AA66A4E-4659-4220-81CC-189C636594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501" y="502081"/>
            <a:ext cx="1512168" cy="15121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8DE4686-586D-48E6-8070-19C66EB4659F}"/>
              </a:ext>
            </a:extLst>
          </p:cNvPr>
          <p:cNvSpPr txBox="1">
            <a:spLocks noGrp="1"/>
          </p:cNvSpPr>
          <p:nvPr>
            <p:ph idx="1"/>
          </p:nvPr>
        </p:nvSpPr>
        <p:spPr>
          <a:xfrm>
            <a:off x="457200" y="1268760"/>
            <a:ext cx="7499176" cy="5488682"/>
          </a:xfrm>
          <a:prstGeom prst="rect">
            <a:avLst/>
          </a:prstGeom>
          <a:noFill/>
        </p:spPr>
        <p:txBody>
          <a:bodyPr wrap="square" rtlCol="0">
            <a:spAutoFit/>
          </a:bodyPr>
          <a:lstStyle/>
          <a:p>
            <a:pPr defTabSz="914400">
              <a:defRPr/>
            </a:pPr>
            <a:r>
              <a:rPr lang="en-GB" dirty="0">
                <a:latin typeface="Comic Sans MS" pitchFamily="66" charset="0"/>
              </a:rPr>
              <a:t>Please drop your child at the gate of the small playground.</a:t>
            </a:r>
          </a:p>
          <a:p>
            <a:pPr marL="109728" indent="0" defTabSz="914400">
              <a:buNone/>
              <a:defRPr/>
            </a:pPr>
            <a:endParaRPr lang="en-GB" dirty="0">
              <a:latin typeface="Comic Sans MS" pitchFamily="66" charset="0"/>
            </a:endParaRPr>
          </a:p>
          <a:p>
            <a:pPr defTabSz="914400">
              <a:defRPr/>
            </a:pPr>
            <a:r>
              <a:rPr lang="en-GB" dirty="0">
                <a:latin typeface="Comic Sans MS" pitchFamily="66" charset="0"/>
              </a:rPr>
              <a:t>For Health and Safety reasons no adults are permitted in the playground. </a:t>
            </a:r>
          </a:p>
          <a:p>
            <a:pPr defTabSz="914400">
              <a:defRPr/>
            </a:pPr>
            <a:endParaRPr lang="en-GB" dirty="0">
              <a:latin typeface="Comic Sans MS" pitchFamily="66" charset="0"/>
            </a:endParaRPr>
          </a:p>
          <a:p>
            <a:pPr defTabSz="914400">
              <a:defRPr/>
            </a:pPr>
            <a:r>
              <a:rPr lang="en-GB" dirty="0">
                <a:latin typeface="Comic Sans MS" pitchFamily="66" charset="0"/>
              </a:rPr>
              <a:t>Children enter the playground </a:t>
            </a:r>
            <a:r>
              <a:rPr lang="en-GB" dirty="0" smtClean="0">
                <a:latin typeface="Comic Sans MS" pitchFamily="66" charset="0"/>
              </a:rPr>
              <a:t>from 8.50am and </a:t>
            </a:r>
            <a:r>
              <a:rPr lang="en-GB" dirty="0">
                <a:latin typeface="Comic Sans MS" pitchFamily="66" charset="0"/>
              </a:rPr>
              <a:t>go straight to class at 8.55am.</a:t>
            </a:r>
          </a:p>
          <a:p>
            <a:pPr marL="109728" indent="0" defTabSz="914400">
              <a:buNone/>
              <a:defRPr/>
            </a:pPr>
            <a:endParaRPr lang="en-GB" dirty="0">
              <a:latin typeface="Comic Sans MS" pitchFamily="66" charset="0"/>
            </a:endParaRPr>
          </a:p>
          <a:p>
            <a:pPr defTabSz="914400">
              <a:defRPr/>
            </a:pPr>
            <a:endParaRPr lang="en-GB" dirty="0">
              <a:latin typeface="Comic Sans MS" pitchFamily="66" charset="0"/>
            </a:endParaRPr>
          </a:p>
          <a:p>
            <a:pPr defTabSz="914400">
              <a:defRPr/>
            </a:pPr>
            <a:endParaRPr lang="en-GB" dirty="0">
              <a:latin typeface="Comic Sans MS" pitchFamily="66" charset="0"/>
            </a:endParaRPr>
          </a:p>
          <a:p>
            <a:pPr defTabSz="914400">
              <a:defRPr/>
            </a:pPr>
            <a:endParaRPr lang="en-GB" dirty="0">
              <a:latin typeface="Comic Sans MS" pitchFamily="66" charset="0"/>
            </a:endParaRPr>
          </a:p>
        </p:txBody>
      </p:sp>
      <p:sp>
        <p:nvSpPr>
          <p:cNvPr id="8" name="Title 1">
            <a:extLst>
              <a:ext uri="{FF2B5EF4-FFF2-40B4-BE49-F238E27FC236}">
                <a16:creationId xmlns:a16="http://schemas.microsoft.com/office/drawing/2014/main" id="{147C74D9-CC2F-4AEA-A7B4-4204AA65CAB4}"/>
              </a:ext>
            </a:extLst>
          </p:cNvPr>
          <p:cNvSpPr>
            <a:spLocks noGrp="1"/>
          </p:cNvSpPr>
          <p:nvPr>
            <p:ph type="title"/>
          </p:nvPr>
        </p:nvSpPr>
        <p:spPr>
          <a:xfrm>
            <a:off x="539552" y="476672"/>
            <a:ext cx="8076895" cy="610820"/>
          </a:xfrm>
        </p:spPr>
        <p:txBody>
          <a:bodyPr>
            <a:noAutofit/>
          </a:bodyPr>
          <a:lstStyle/>
          <a:p>
            <a:pPr algn="ctr"/>
            <a:r>
              <a:rPr lang="en-GB" sz="4400" b="1" dirty="0">
                <a:solidFill>
                  <a:srgbClr val="00B050"/>
                </a:solidFill>
                <a:latin typeface="Comic Sans MS" panose="030F0702030302020204" pitchFamily="66" charset="0"/>
              </a:rPr>
              <a:t>School </a:t>
            </a:r>
            <a:r>
              <a:rPr lang="en-GB" sz="4400" dirty="0">
                <a:solidFill>
                  <a:srgbClr val="00B050"/>
                </a:solidFill>
                <a:latin typeface="Comic Sans MS" panose="030F0702030302020204" pitchFamily="66" charset="0"/>
              </a:rPr>
              <a:t>Drop off</a:t>
            </a:r>
            <a:endParaRPr lang="en-GB" sz="4400" b="1" dirty="0">
              <a:solidFill>
                <a:srgbClr val="00B050"/>
              </a:solidFill>
              <a:latin typeface="Comic Sans MS" panose="030F0702030302020204" pitchFamily="66" charset="0"/>
            </a:endParaRPr>
          </a:p>
        </p:txBody>
      </p:sp>
      <p:pic>
        <p:nvPicPr>
          <p:cNvPr id="3" name="Picture 2">
            <a:extLst>
              <a:ext uri="{FF2B5EF4-FFF2-40B4-BE49-F238E27FC236}">
                <a16:creationId xmlns:a16="http://schemas.microsoft.com/office/drawing/2014/main" id="{19E67F61-037E-4871-92B0-339F8E8DEAF3}"/>
              </a:ext>
            </a:extLst>
          </p:cNvPr>
          <p:cNvPicPr>
            <a:picLocks noChangeAspect="1"/>
          </p:cNvPicPr>
          <p:nvPr/>
        </p:nvPicPr>
        <p:blipFill rotWithShape="1">
          <a:blip r:embed="rId3"/>
          <a:srcRect l="19288" t="38796" r="51575" b="16383"/>
          <a:stretch/>
        </p:blipFill>
        <p:spPr>
          <a:xfrm>
            <a:off x="6416233" y="4725144"/>
            <a:ext cx="2164738" cy="1872207"/>
          </a:xfrm>
          <a:prstGeom prst="rect">
            <a:avLst/>
          </a:prstGeom>
        </p:spPr>
      </p:pic>
    </p:spTree>
    <p:extLst>
      <p:ext uri="{BB962C8B-B14F-4D97-AF65-F5344CB8AC3E}">
        <p14:creationId xmlns:p14="http://schemas.microsoft.com/office/powerpoint/2010/main" val="3797721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00CF82-E22C-4FD0-9F04-18FB02581E2B}"/>
              </a:ext>
            </a:extLst>
          </p:cNvPr>
          <p:cNvSpPr>
            <a:spLocks noGrp="1"/>
          </p:cNvSpPr>
          <p:nvPr>
            <p:ph idx="1"/>
          </p:nvPr>
        </p:nvSpPr>
        <p:spPr>
          <a:xfrm>
            <a:off x="24036" y="1598065"/>
            <a:ext cx="7283152" cy="4525963"/>
          </a:xfrm>
        </p:spPr>
        <p:txBody>
          <a:bodyPr>
            <a:normAutofit/>
          </a:bodyPr>
          <a:lstStyle/>
          <a:p>
            <a:pPr marL="109728" indent="0">
              <a:buNone/>
            </a:pPr>
            <a:endParaRPr lang="en-GB" sz="2800" dirty="0">
              <a:latin typeface="Comic Sans MS" panose="030F0702030302020204" pitchFamily="66" charset="0"/>
            </a:endParaRPr>
          </a:p>
          <a:p>
            <a:r>
              <a:rPr lang="en-US" sz="2800" dirty="0">
                <a:latin typeface="Comic Sans MS" panose="030F0702030302020204" pitchFamily="66" charset="0"/>
              </a:rPr>
              <a:t>The children will be brought to the playground gate by their teacher at 3pm. </a:t>
            </a:r>
          </a:p>
          <a:p>
            <a:endParaRPr lang="en-US" sz="2800" dirty="0">
              <a:latin typeface="Comic Sans MS" panose="030F0702030302020204" pitchFamily="66" charset="0"/>
            </a:endParaRPr>
          </a:p>
          <a:p>
            <a:endParaRPr lang="en-GB" dirty="0"/>
          </a:p>
        </p:txBody>
      </p:sp>
      <p:sp>
        <p:nvSpPr>
          <p:cNvPr id="3" name="Title 2">
            <a:extLst>
              <a:ext uri="{FF2B5EF4-FFF2-40B4-BE49-F238E27FC236}">
                <a16:creationId xmlns:a16="http://schemas.microsoft.com/office/drawing/2014/main" id="{6C3E62D2-E414-4E6A-B9AF-FE9EDFF3394C}"/>
              </a:ext>
            </a:extLst>
          </p:cNvPr>
          <p:cNvSpPr>
            <a:spLocks noGrp="1"/>
          </p:cNvSpPr>
          <p:nvPr>
            <p:ph type="title"/>
          </p:nvPr>
        </p:nvSpPr>
        <p:spPr/>
        <p:txBody>
          <a:bodyPr/>
          <a:lstStyle/>
          <a:p>
            <a:r>
              <a:rPr lang="en-GB" sz="4000" dirty="0">
                <a:solidFill>
                  <a:srgbClr val="00B050"/>
                </a:solidFill>
                <a:latin typeface="Comic Sans MS" panose="030F0702030302020204" pitchFamily="66" charset="0"/>
              </a:rPr>
              <a:t>School Pick Up</a:t>
            </a:r>
            <a:endParaRPr lang="en-GB" dirty="0"/>
          </a:p>
        </p:txBody>
      </p:sp>
      <p:pic>
        <p:nvPicPr>
          <p:cNvPr id="7" name="Picture 6" descr="C:\Users\075cgrogan\AppData\Local\Microsoft\Windows\Temporary Internet Files\Content.IE5\JMJDVHEW\Saint nicholas badge.jpg">
            <a:extLst>
              <a:ext uri="{FF2B5EF4-FFF2-40B4-BE49-F238E27FC236}">
                <a16:creationId xmlns:a16="http://schemas.microsoft.com/office/drawing/2014/main" id="{94C82ED2-C76F-4ADA-A334-1B068843D225}"/>
              </a:ext>
            </a:extLst>
          </p:cNvPr>
          <p:cNvPicPr/>
          <p:nvPr/>
        </p:nvPicPr>
        <p:blipFill>
          <a:blip r:embed="rId3" cstate="print"/>
          <a:srcRect/>
          <a:stretch>
            <a:fillRect/>
          </a:stretch>
        </p:blipFill>
        <p:spPr bwMode="auto">
          <a:xfrm>
            <a:off x="7740352" y="5517231"/>
            <a:ext cx="1080120" cy="1049909"/>
          </a:xfrm>
          <a:prstGeom prst="rect">
            <a:avLst/>
          </a:prstGeom>
          <a:noFill/>
          <a:ln w="9525">
            <a:noFill/>
            <a:miter lim="800000"/>
            <a:headEnd/>
            <a:tailEnd/>
          </a:ln>
        </p:spPr>
      </p:pic>
      <p:pic>
        <p:nvPicPr>
          <p:cNvPr id="4098" name="Picture 2" descr="Merriwa Primary School &amp; Merriwa Education Support Centre">
            <a:extLst>
              <a:ext uri="{FF2B5EF4-FFF2-40B4-BE49-F238E27FC236}">
                <a16:creationId xmlns:a16="http://schemas.microsoft.com/office/drawing/2014/main" id="{455EFA4B-BAD1-49E9-874C-3589DC2F31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5152" y="3429000"/>
            <a:ext cx="2619079" cy="2469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304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BD8FCC-F52D-4953-99DA-CC55D7B4CA2E}"/>
              </a:ext>
            </a:extLst>
          </p:cNvPr>
          <p:cNvSpPr>
            <a:spLocks noGrp="1"/>
          </p:cNvSpPr>
          <p:nvPr>
            <p:ph idx="1"/>
          </p:nvPr>
        </p:nvSpPr>
        <p:spPr/>
        <p:txBody>
          <a:bodyPr/>
          <a:lstStyle/>
          <a:p>
            <a:r>
              <a:rPr lang="en-GB" dirty="0">
                <a:latin typeface="Comic Sans MS" pitchFamily="66" charset="0"/>
              </a:rPr>
              <a:t>School Holidays are available on EDC website.</a:t>
            </a:r>
          </a:p>
          <a:p>
            <a:endParaRPr lang="en-GB" dirty="0">
              <a:latin typeface="Comic Sans MS" pitchFamily="66" charset="0"/>
            </a:endParaRPr>
          </a:p>
          <a:p>
            <a:r>
              <a:rPr lang="en-GB" dirty="0">
                <a:latin typeface="Comic Sans MS" pitchFamily="66" charset="0"/>
              </a:rPr>
              <a:t>Please click</a:t>
            </a:r>
            <a:r>
              <a:rPr lang="en-GB" dirty="0">
                <a:latin typeface="Comic Sans MS" pitchFamily="66" charset="0"/>
                <a:hlinkClick r:id="rId3"/>
              </a:rPr>
              <a:t> here </a:t>
            </a:r>
            <a:r>
              <a:rPr lang="en-GB" dirty="0">
                <a:latin typeface="Comic Sans MS" pitchFamily="66" charset="0"/>
              </a:rPr>
              <a:t>to access them.</a:t>
            </a:r>
          </a:p>
          <a:p>
            <a:endParaRPr lang="en-GB" dirty="0">
              <a:latin typeface="Comic Sans MS" pitchFamily="66" charset="0"/>
            </a:endParaRPr>
          </a:p>
          <a:p>
            <a:endParaRPr lang="en-GB" dirty="0"/>
          </a:p>
        </p:txBody>
      </p:sp>
      <p:sp>
        <p:nvSpPr>
          <p:cNvPr id="3" name="Title 2">
            <a:extLst>
              <a:ext uri="{FF2B5EF4-FFF2-40B4-BE49-F238E27FC236}">
                <a16:creationId xmlns:a16="http://schemas.microsoft.com/office/drawing/2014/main" id="{E8331DF7-EC9E-451A-B57B-3E0D593EA00E}"/>
              </a:ext>
            </a:extLst>
          </p:cNvPr>
          <p:cNvSpPr>
            <a:spLocks noGrp="1"/>
          </p:cNvSpPr>
          <p:nvPr>
            <p:ph type="title"/>
          </p:nvPr>
        </p:nvSpPr>
        <p:spPr/>
        <p:txBody>
          <a:bodyPr/>
          <a:lstStyle/>
          <a:p>
            <a:pPr algn="ctr"/>
            <a:r>
              <a:rPr lang="en-GB" sz="4000" dirty="0">
                <a:solidFill>
                  <a:srgbClr val="00B050"/>
                </a:solidFill>
                <a:latin typeface="Comic Sans MS" panose="030F0702030302020204" pitchFamily="66" charset="0"/>
              </a:rPr>
              <a:t>School Holidays</a:t>
            </a:r>
            <a:endParaRPr lang="en-GB" dirty="0"/>
          </a:p>
        </p:txBody>
      </p:sp>
      <p:pic>
        <p:nvPicPr>
          <p:cNvPr id="5122" name="Picture 2" descr="Library of svg library school term holidays 2018 png files ...">
            <a:extLst>
              <a:ext uri="{FF2B5EF4-FFF2-40B4-BE49-F238E27FC236}">
                <a16:creationId xmlns:a16="http://schemas.microsoft.com/office/drawing/2014/main" id="{108BB4F3-7511-4332-B4B7-08CF879AB4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3573016"/>
            <a:ext cx="4153032" cy="1977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0095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12979</TotalTime>
  <Words>2739</Words>
  <Application>Microsoft Office PowerPoint</Application>
  <PresentationFormat>On-screen Show (4:3)</PresentationFormat>
  <Paragraphs>398</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Comic Sans MS</vt:lpstr>
      <vt:lpstr>Lucida Sans Unicode</vt:lpstr>
      <vt:lpstr>Verdana</vt:lpstr>
      <vt:lpstr>Wingdings</vt:lpstr>
      <vt:lpstr>Wingdings 2</vt:lpstr>
      <vt:lpstr>Wingdings 3</vt:lpstr>
      <vt:lpstr>Concourse</vt:lpstr>
      <vt:lpstr>PowerPoint Presentation</vt:lpstr>
      <vt:lpstr>Aims for tonight...</vt:lpstr>
      <vt:lpstr>Senior Management Team</vt:lpstr>
      <vt:lpstr>Parish Support</vt:lpstr>
      <vt:lpstr>First Day</vt:lpstr>
      <vt:lpstr>Normal School Hours</vt:lpstr>
      <vt:lpstr>School Drop off</vt:lpstr>
      <vt:lpstr>School Pick Up</vt:lpstr>
      <vt:lpstr>School Holidays</vt:lpstr>
      <vt:lpstr>School Uniform</vt:lpstr>
      <vt:lpstr>P.E. Kit</vt:lpstr>
      <vt:lpstr>PowerPoint Presentation</vt:lpstr>
      <vt:lpstr>PowerPoint Presentation</vt:lpstr>
      <vt:lpstr> Intervals  </vt:lpstr>
      <vt:lpstr>Lunch</vt:lpstr>
      <vt:lpstr>Lunch – Self Registration</vt:lpstr>
      <vt:lpstr>P1 Homework</vt:lpstr>
      <vt:lpstr>Buddies</vt:lpstr>
      <vt:lpstr>Communication</vt:lpstr>
      <vt:lpstr>Wider School Achievements</vt:lpstr>
      <vt:lpstr>  Office Staff  Ms MacPherson   Mrs Murray   Mrs Gartshore </vt:lpstr>
      <vt:lpstr>School Office</vt:lpstr>
      <vt:lpstr>Useful Information</vt:lpstr>
      <vt:lpstr>Useful Information</vt:lpstr>
      <vt:lpstr>Useful Information</vt:lpstr>
      <vt:lpstr>School Buses</vt:lpstr>
      <vt:lpstr>Parking</vt:lpstr>
      <vt:lpstr>How can you help get your child ready for school?</vt:lpstr>
      <vt:lpstr> Class for August 2022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Primary 1</dc:title>
  <dc:creator>Clare McConnell</dc:creator>
  <cp:lastModifiedBy>083amurray</cp:lastModifiedBy>
  <cp:revision>353</cp:revision>
  <cp:lastPrinted>2022-06-07T12:32:18Z</cp:lastPrinted>
  <dcterms:created xsi:type="dcterms:W3CDTF">2015-05-22T14:49:04Z</dcterms:created>
  <dcterms:modified xsi:type="dcterms:W3CDTF">2022-06-09T17:37:03Z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TC102037651033</vt:lpwstr>
  </property>
</Properties>
</file>