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90" r:id="rId3"/>
    <p:sldId id="291" r:id="rId4"/>
    <p:sldId id="289" r:id="rId5"/>
    <p:sldId id="271" r:id="rId6"/>
    <p:sldId id="272" r:id="rId7"/>
    <p:sldId id="286" r:id="rId8"/>
    <p:sldId id="273" r:id="rId9"/>
    <p:sldId id="276" r:id="rId10"/>
    <p:sldId id="274" r:id="rId11"/>
    <p:sldId id="278" r:id="rId12"/>
    <p:sldId id="277" r:id="rId13"/>
    <p:sldId id="280" r:id="rId14"/>
    <p:sldId id="281" r:id="rId15"/>
    <p:sldId id="282" r:id="rId16"/>
    <p:sldId id="284" r:id="rId17"/>
    <p:sldId id="285" r:id="rId18"/>
    <p:sldId id="288" r:id="rId19"/>
    <p:sldId id="292" r:id="rId20"/>
    <p:sldId id="293" r:id="rId21"/>
    <p:sldId id="29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D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3/8/2024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media8.WAV"/><Relationship Id="rId2" Type="http://schemas.microsoft.com/office/2007/relationships/media" Target="../media/media8.WAV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5" Type="http://schemas.openxmlformats.org/officeDocument/2006/relationships/image" Target="../media/image4.pn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1.WAV"/><Relationship Id="rId1" Type="http://schemas.microsoft.com/office/2007/relationships/media" Target="../media/media11.WAV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2.WAV"/><Relationship Id="rId1" Type="http://schemas.microsoft.com/office/2007/relationships/media" Target="../media/media12.WAV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3.WAV"/><Relationship Id="rId1" Type="http://schemas.microsoft.com/office/2007/relationships/media" Target="../media/media13.WAV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4.WAV"/><Relationship Id="rId1" Type="http://schemas.microsoft.com/office/2007/relationships/media" Target="../media/media14.WAV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5.WAV"/><Relationship Id="rId1" Type="http://schemas.microsoft.com/office/2007/relationships/media" Target="../media/media15.WAV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6.WAV"/><Relationship Id="rId1" Type="http://schemas.microsoft.com/office/2007/relationships/media" Target="../media/media16.WAV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4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media7.WAV"/><Relationship Id="rId2" Type="http://schemas.microsoft.com/office/2007/relationships/media" Target="../media/media7.WAV"/><Relationship Id="rId1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700" dirty="0" smtClean="0"/>
              <a:t>School – Home Preparation</a:t>
            </a: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the Sacrament of Reconciliation</a:t>
            </a:r>
            <a:br>
              <a:rPr lang="en-GB" dirty="0" smtClean="0"/>
            </a:br>
            <a:r>
              <a:rPr lang="en-GB" dirty="0" smtClean="0"/>
              <a:t> </a:t>
            </a:r>
            <a:br>
              <a:rPr lang="en-GB" dirty="0" smtClean="0"/>
            </a:br>
            <a:r>
              <a:rPr lang="en-GB" sz="2700" dirty="0" smtClean="0"/>
              <a:t>For Parents/Carers</a:t>
            </a:r>
            <a:endParaRPr lang="en-GB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903787"/>
            <a:ext cx="7162800" cy="914400"/>
          </a:xfrm>
        </p:spPr>
        <p:txBody>
          <a:bodyPr>
            <a:normAutofit/>
          </a:bodyPr>
          <a:lstStyle/>
          <a:p>
            <a:pPr algn="ctr"/>
            <a:r>
              <a:rPr lang="en-GB" sz="3600" dirty="0" smtClean="0"/>
              <a:t>January 2024</a:t>
            </a:r>
            <a:endParaRPr lang="en-GB" sz="3600" dirty="0"/>
          </a:p>
        </p:txBody>
      </p:sp>
      <p:pic>
        <p:nvPicPr>
          <p:cNvPr id="1026" name="Picture 2" descr="C:\Users\Nadia\Desktop\Untitled-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2514600"/>
            <a:ext cx="2308161" cy="28463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~PP1093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23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33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session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153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latin typeface="+mj-lt"/>
              </a:rPr>
              <a:t>Call to Forgiveness - Zacchaeus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Jesus called Zacchaeus and offered forgiveness.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Zacchaeus accepted forgiveness and wanted to make up for his wrong doing.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Children will learn that we should accept Jesus’ offer of forgiveness.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We should try to make up for the </a:t>
            </a:r>
            <a:r>
              <a:rPr lang="en-US" sz="2800" dirty="0" smtClean="0"/>
              <a:t>times we haven’t made good choices.</a:t>
            </a:r>
            <a:endParaRPr lang="en-US" sz="2800" dirty="0"/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56388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tx2"/>
                </a:solidFill>
                <a:latin typeface="+mj-lt"/>
              </a:rPr>
              <a:t>“</a:t>
            </a:r>
            <a:r>
              <a:rPr lang="en-GB" sz="2000" b="1" i="1" dirty="0">
                <a:solidFill>
                  <a:schemeClr val="tx2"/>
                </a:solidFill>
              </a:rPr>
              <a:t>For the Son of Man came to seek and to save the lost</a:t>
            </a:r>
            <a:r>
              <a:rPr lang="en-GB" sz="2000" b="1" i="1" dirty="0" smtClean="0">
                <a:solidFill>
                  <a:schemeClr val="tx2"/>
                </a:solidFill>
              </a:rPr>
              <a:t>.”</a:t>
            </a:r>
          </a:p>
          <a:p>
            <a:r>
              <a:rPr lang="en-GB" sz="2000" b="1" i="1" dirty="0" smtClean="0">
                <a:solidFill>
                  <a:schemeClr val="tx2"/>
                </a:solidFill>
              </a:rPr>
              <a:t>Luke </a:t>
            </a:r>
            <a:r>
              <a:rPr lang="en-GB" sz="2000" b="1" i="1" dirty="0">
                <a:solidFill>
                  <a:schemeClr val="tx2"/>
                </a:solidFill>
              </a:rPr>
              <a:t>19 :10</a:t>
            </a:r>
          </a:p>
        </p:txBody>
      </p:sp>
      <p:pic>
        <p:nvPicPr>
          <p:cNvPr id="8" name="~PP62.WAV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703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session - Activities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6934200" cy="3962400"/>
          </a:xfrm>
        </p:spPr>
        <p:txBody>
          <a:bodyPr>
            <a:normAutofit/>
          </a:bodyPr>
          <a:lstStyle/>
          <a:p>
            <a:pPr>
              <a:buSzPct val="100000"/>
              <a:buNone/>
            </a:pP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</a:rPr>
              <a:t>Storyboard</a:t>
            </a:r>
          </a:p>
          <a:p>
            <a:pPr>
              <a:buSzPct val="100000"/>
              <a:buFont typeface="Arial" pitchFamily="34" charset="0"/>
              <a:buChar char="•"/>
            </a:pPr>
            <a:endParaRPr lang="en-US" sz="5100" dirty="0"/>
          </a:p>
          <a:p>
            <a:pPr>
              <a:buSzPct val="100000"/>
              <a:buFont typeface="Arial" pitchFamily="34" charset="0"/>
              <a:buChar char="•"/>
            </a:pPr>
            <a:endParaRPr lang="en-US" sz="5100" dirty="0"/>
          </a:p>
          <a:p>
            <a:pPr defTabSz="914400">
              <a:buSzPct val="100000"/>
              <a:buFont typeface="Arial" pitchFamily="34" charset="0"/>
              <a:buChar char="•"/>
            </a:pPr>
            <a:endParaRPr lang="en-US" sz="2800" dirty="0">
              <a:solidFill>
                <a:srgbClr val="17375E"/>
              </a:solidFill>
            </a:endParaRPr>
          </a:p>
          <a:p>
            <a:endParaRPr lang="en-GB" dirty="0"/>
          </a:p>
        </p:txBody>
      </p:sp>
      <p:pic>
        <p:nvPicPr>
          <p:cNvPr id="3074" name="Picture 2" descr="C:\Users\Nadia\Desktop\Recon Pictures\Zach Wk Sheet.jpg"/>
          <p:cNvPicPr>
            <a:picLocks noChangeAspect="1" noChangeArrowheads="1"/>
          </p:cNvPicPr>
          <p:nvPr/>
        </p:nvPicPr>
        <p:blipFill>
          <a:blip r:embed="rId4" cstate="print"/>
          <a:srcRect l="3239" r="4437" b="9737"/>
          <a:stretch>
            <a:fillRect/>
          </a:stretch>
        </p:blipFill>
        <p:spPr bwMode="auto">
          <a:xfrm>
            <a:off x="457200" y="1905000"/>
            <a:ext cx="8001000" cy="4781885"/>
          </a:xfrm>
          <a:prstGeom prst="rect">
            <a:avLst/>
          </a:prstGeom>
          <a:noFill/>
        </p:spPr>
      </p:pic>
      <p:pic>
        <p:nvPicPr>
          <p:cNvPr id="8" name="~PP3697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5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session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924800" cy="4495800"/>
          </a:xfrm>
        </p:spPr>
        <p:txBody>
          <a:bodyPr>
            <a:normAutofit fontScale="70000" lnSpcReduction="20000"/>
          </a:bodyPr>
          <a:lstStyle/>
          <a:p>
            <a:pPr>
              <a:buSzPct val="100000"/>
              <a:buNone/>
            </a:pPr>
            <a:r>
              <a:rPr lang="en-US" sz="3000" b="1" dirty="0">
                <a:solidFill>
                  <a:schemeClr val="accent4">
                    <a:lumMod val="50000"/>
                  </a:schemeClr>
                </a:solidFill>
              </a:rPr>
              <a:t>Examination of </a:t>
            </a:r>
            <a:r>
              <a:rPr lang="en-US" sz="3000" b="1" dirty="0" smtClean="0">
                <a:solidFill>
                  <a:schemeClr val="accent4">
                    <a:lumMod val="50000"/>
                  </a:schemeClr>
                </a:solidFill>
              </a:rPr>
              <a:t>Conscience</a:t>
            </a:r>
          </a:p>
          <a:p>
            <a:pPr>
              <a:buSzPct val="100000"/>
              <a:buNone/>
            </a:pPr>
            <a:endParaRPr lang="en-US" sz="3000" b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SzPct val="100000"/>
              <a:buNone/>
            </a:pP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Discuss with your child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times </a:t>
            </a: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they have acted selfishly.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times they </a:t>
            </a: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have hurt others.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s</a:t>
            </a: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aying </a:t>
            </a: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sorry</a:t>
            </a: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>
              <a:buSzPct val="100000"/>
              <a:buFont typeface="Arial" pitchFamily="34" charset="0"/>
              <a:buChar char="•"/>
            </a:pPr>
            <a:endParaRPr lang="en-US" sz="3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SzPct val="100000"/>
              <a:buNone/>
            </a:pP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Ask </a:t>
            </a: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for God’s help</a:t>
            </a:r>
            <a:r>
              <a:rPr lang="en-US" sz="3000" dirty="0"/>
              <a:t>.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3000" dirty="0"/>
              <a:t>Parents remind children that they love them even when they do wrong. 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3000" dirty="0"/>
              <a:t>God also loves us even when we do wrong and always forgives us</a:t>
            </a:r>
            <a:r>
              <a:rPr lang="en-US" sz="3000" dirty="0" smtClean="0"/>
              <a:t>.</a:t>
            </a:r>
          </a:p>
          <a:p>
            <a:pPr marL="0" indent="0">
              <a:buSzPct val="100000"/>
              <a:buNone/>
            </a:pPr>
            <a:endParaRPr lang="en-US" sz="3000" dirty="0" smtClean="0"/>
          </a:p>
          <a:p>
            <a:pPr marL="0" indent="0">
              <a:buSzPct val="100000"/>
              <a:buNone/>
            </a:pPr>
            <a:r>
              <a:rPr lang="en-US" sz="3000" dirty="0" smtClean="0"/>
              <a:t>Children are asked to think about times when they show their goodness.</a:t>
            </a:r>
            <a:endParaRPr lang="en-US" sz="3000" dirty="0"/>
          </a:p>
          <a:p>
            <a:pPr>
              <a:buSzPct val="100000"/>
              <a:buFont typeface="Arial" pitchFamily="34" charset="0"/>
              <a:buChar char="•"/>
            </a:pPr>
            <a:endParaRPr lang="en-US" sz="5100" dirty="0"/>
          </a:p>
          <a:p>
            <a:pPr>
              <a:buSzPct val="100000"/>
              <a:buFont typeface="Arial" pitchFamily="34" charset="0"/>
              <a:buChar char="•"/>
            </a:pPr>
            <a:endParaRPr lang="en-US" sz="5100" dirty="0"/>
          </a:p>
          <a:p>
            <a:pPr defTabSz="914400">
              <a:buSzPct val="100000"/>
              <a:buFont typeface="Arial" pitchFamily="34" charset="0"/>
              <a:buChar char="•"/>
            </a:pPr>
            <a:endParaRPr lang="en-US" sz="2800" dirty="0">
              <a:solidFill>
                <a:srgbClr val="17375E"/>
              </a:solidFill>
            </a:endParaRPr>
          </a:p>
          <a:p>
            <a:endParaRPr lang="en-GB" dirty="0"/>
          </a:p>
        </p:txBody>
      </p:sp>
      <p:pic>
        <p:nvPicPr>
          <p:cNvPr id="7" name="~PP3376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6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session 8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6934200" cy="3962400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None/>
            </a:pP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</a:rPr>
              <a:t>True Meaning of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Reconciliation- making up with others.</a:t>
            </a:r>
          </a:p>
          <a:p>
            <a:pPr>
              <a:buSzPct val="100000"/>
              <a:buNone/>
            </a:pP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When </a:t>
            </a: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we say </a:t>
            </a: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sorry, we </a:t>
            </a: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must mean it.  </a:t>
            </a:r>
            <a:endParaRPr lang="en-US" sz="3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We </a:t>
            </a: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will </a:t>
            </a: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have </a:t>
            </a:r>
            <a:endParaRPr lang="en-US" sz="3000" dirty="0">
              <a:solidFill>
                <a:schemeClr val="accent4">
                  <a:lumMod val="50000"/>
                </a:schemeClr>
              </a:solidFill>
            </a:endParaRP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kind eyes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kind voice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kind </a:t>
            </a:r>
            <a:r>
              <a:rPr lang="en-US" sz="2600" dirty="0" smtClean="0">
                <a:solidFill>
                  <a:schemeClr val="accent4">
                    <a:lumMod val="50000"/>
                  </a:schemeClr>
                </a:solidFill>
              </a:rPr>
              <a:t>heart</a:t>
            </a:r>
            <a:endParaRPr lang="en-US" sz="30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Child can draw and talk about a time they said sorry.</a:t>
            </a:r>
            <a:endParaRPr lang="en-US" sz="30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Adult tells child time when they said sorry.</a:t>
            </a:r>
          </a:p>
          <a:p>
            <a:pPr>
              <a:buSzPct val="100000"/>
              <a:buFont typeface="Arial" pitchFamily="34" charset="0"/>
              <a:buChar char="•"/>
            </a:pPr>
            <a:endParaRPr lang="en-US" sz="5100" dirty="0"/>
          </a:p>
          <a:p>
            <a:pPr>
              <a:buSzPct val="100000"/>
              <a:buFont typeface="Arial" pitchFamily="34" charset="0"/>
              <a:buChar char="•"/>
            </a:pPr>
            <a:endParaRPr lang="en-US" sz="5100" dirty="0"/>
          </a:p>
          <a:p>
            <a:pPr defTabSz="914400">
              <a:buSzPct val="100000"/>
              <a:buFont typeface="Arial" pitchFamily="34" charset="0"/>
              <a:buChar char="•"/>
            </a:pPr>
            <a:endParaRPr lang="en-US" sz="2800" dirty="0">
              <a:solidFill>
                <a:srgbClr val="17375E"/>
              </a:solidFill>
            </a:endParaRPr>
          </a:p>
          <a:p>
            <a:endParaRPr lang="en-GB" dirty="0"/>
          </a:p>
        </p:txBody>
      </p:sp>
      <p:pic>
        <p:nvPicPr>
          <p:cNvPr id="7" name="~PP2634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2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session 9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6934200" cy="3962400"/>
          </a:xfrm>
        </p:spPr>
        <p:txBody>
          <a:bodyPr>
            <a:normAutofit fontScale="62500" lnSpcReduction="20000"/>
          </a:bodyPr>
          <a:lstStyle/>
          <a:p>
            <a:pPr>
              <a:buSzPct val="100000"/>
              <a:buNone/>
            </a:pP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</a:rPr>
              <a:t>Preparation for the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Sacrament</a:t>
            </a:r>
          </a:p>
          <a:p>
            <a:pPr>
              <a:buSzPct val="100000"/>
              <a:buNone/>
            </a:pP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God loves me unconditionally.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Jesus healed and forgave people through both gestures and words.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I can choose to accept God’s way in my life.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I have free will, so I can choose to turn away from God.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When I turn to God in sorrow for my sins, I can live in peace and friendship with others.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When I need to say sorry to God and to others, I can do it in my own words, in formal prayers and in services in the Church.</a:t>
            </a:r>
          </a:p>
          <a:p>
            <a:pPr marL="0" indent="0">
              <a:buSzPct val="100000"/>
              <a:buNone/>
            </a:pPr>
            <a:endParaRPr lang="en-US" dirty="0" smtClean="0"/>
          </a:p>
          <a:p>
            <a:pPr marL="0" indent="0">
              <a:buSzPct val="100000"/>
              <a:buNone/>
            </a:pPr>
            <a:r>
              <a:rPr lang="en-US" dirty="0" smtClean="0"/>
              <a:t>Home Session involves playing a simple game and a prayer time.</a:t>
            </a:r>
            <a:endParaRPr lang="en-US" dirty="0"/>
          </a:p>
          <a:p>
            <a:pPr>
              <a:buSzPct val="100000"/>
              <a:buFont typeface="Arial" pitchFamily="34" charset="0"/>
              <a:buChar char="•"/>
            </a:pPr>
            <a:endParaRPr lang="en-US" sz="5100" dirty="0"/>
          </a:p>
          <a:p>
            <a:pPr defTabSz="914400">
              <a:buSzPct val="100000"/>
              <a:buFont typeface="Arial" pitchFamily="34" charset="0"/>
              <a:buChar char="•"/>
            </a:pPr>
            <a:endParaRPr lang="en-US" sz="2800" dirty="0">
              <a:solidFill>
                <a:srgbClr val="17375E"/>
              </a:solidFill>
            </a:endParaRPr>
          </a:p>
          <a:p>
            <a:endParaRPr lang="en-GB" dirty="0"/>
          </a:p>
        </p:txBody>
      </p:sp>
      <p:pic>
        <p:nvPicPr>
          <p:cNvPr id="7" name="~PP2142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48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Prayer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3962400"/>
          </a:xfrm>
        </p:spPr>
        <p:txBody>
          <a:bodyPr>
            <a:normAutofit fontScale="92500" lnSpcReduction="10000"/>
          </a:bodyPr>
          <a:lstStyle/>
          <a:p>
            <a:pPr>
              <a:buSzPct val="100000"/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In class, religious lessons end with a prayer time.</a:t>
            </a:r>
          </a:p>
          <a:p>
            <a:pPr>
              <a:buSzPct val="100000"/>
              <a:buFont typeface="Arial" pitchFamily="34" charset="0"/>
              <a:buChar char="•"/>
            </a:pPr>
            <a:endParaRPr lang="en-US" sz="30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Each home </a:t>
            </a: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s</a:t>
            </a: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ession </a:t>
            </a: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should end with the same format of </a:t>
            </a: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prayer time.</a:t>
            </a:r>
            <a:endParaRPr lang="en-US" sz="3000" dirty="0">
              <a:solidFill>
                <a:schemeClr val="accent4">
                  <a:lumMod val="50000"/>
                </a:schemeClr>
              </a:solidFill>
            </a:endParaRP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Light the candle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Sign of the Cross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Read Bible verse </a:t>
            </a:r>
            <a:r>
              <a:rPr lang="en-US" sz="2600" dirty="0" smtClean="0">
                <a:solidFill>
                  <a:schemeClr val="accent4">
                    <a:lumMod val="50000"/>
                  </a:schemeClr>
                </a:solidFill>
              </a:rPr>
              <a:t>to focus on the message </a:t>
            </a: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of </a:t>
            </a:r>
            <a:r>
              <a:rPr lang="en-US" sz="2600" dirty="0" smtClean="0">
                <a:solidFill>
                  <a:schemeClr val="accent4">
                    <a:lumMod val="50000"/>
                  </a:schemeClr>
                </a:solidFill>
              </a:rPr>
              <a:t>the session</a:t>
            </a:r>
            <a:endParaRPr lang="en-US" sz="2600" dirty="0">
              <a:solidFill>
                <a:schemeClr val="accent4">
                  <a:lumMod val="50000"/>
                </a:schemeClr>
              </a:solidFill>
            </a:endParaRP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Say prayer with your child</a:t>
            </a:r>
          </a:p>
          <a:p>
            <a:pPr lvl="1">
              <a:buSzPct val="100000"/>
              <a:buFont typeface="Arial" pitchFamily="34" charset="0"/>
              <a:buChar char="•"/>
            </a:pPr>
            <a:r>
              <a:rPr lang="en-US" sz="2600" dirty="0">
                <a:solidFill>
                  <a:schemeClr val="accent4">
                    <a:lumMod val="50000"/>
                  </a:schemeClr>
                </a:solidFill>
              </a:rPr>
              <a:t>End with Sign of the Cross and </a:t>
            </a:r>
            <a:r>
              <a:rPr lang="en-US" sz="2600" dirty="0" smtClean="0">
                <a:solidFill>
                  <a:schemeClr val="accent4">
                    <a:lumMod val="50000"/>
                  </a:schemeClr>
                </a:solidFill>
              </a:rPr>
              <a:t>a hug.</a:t>
            </a:r>
            <a:endParaRPr lang="en-US" sz="2600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SzPct val="100000"/>
              <a:buFont typeface="Arial" pitchFamily="34" charset="0"/>
              <a:buChar char="•"/>
            </a:pPr>
            <a:endParaRPr lang="en-US" sz="5100" dirty="0"/>
          </a:p>
          <a:p>
            <a:pPr>
              <a:buSzPct val="100000"/>
              <a:buFont typeface="Arial" pitchFamily="34" charset="0"/>
              <a:buChar char="•"/>
            </a:pPr>
            <a:endParaRPr lang="en-US" sz="5100" dirty="0"/>
          </a:p>
          <a:p>
            <a:pPr defTabSz="914400">
              <a:buSzPct val="100000"/>
              <a:buFont typeface="Arial" pitchFamily="34" charset="0"/>
              <a:buChar char="•"/>
            </a:pPr>
            <a:endParaRPr lang="en-US" sz="2800" dirty="0">
              <a:solidFill>
                <a:srgbClr val="17375E"/>
              </a:solidFill>
            </a:endParaRPr>
          </a:p>
          <a:p>
            <a:endParaRPr lang="en-GB" dirty="0"/>
          </a:p>
        </p:txBody>
      </p:sp>
      <p:pic>
        <p:nvPicPr>
          <p:cNvPr id="7" name="~PP1525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3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Rite of Reconciliation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5943600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Kneel down and make the Sign of the Cross. 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“Bless me Father for I have sinned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This is my First Confession.”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“These are my sins...”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Remember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the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</a:rPr>
              <a:t>penance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the priest gives you.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Say the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</a:rPr>
              <a:t>Act of Sorrow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Make the Sign of the Cross as the priest gives you 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</a:rPr>
              <a:t>absolution.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Say “Thank you Father.” 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Return to your place and say your penance.</a:t>
            </a:r>
          </a:p>
          <a:p>
            <a:pPr marL="514350" indent="-514350">
              <a:buSzPct val="100000"/>
              <a:buFont typeface="+mj-lt"/>
              <a:buAutoNum type="arabicPeriod"/>
            </a:pPr>
            <a:endParaRPr lang="en-US" sz="5100" dirty="0"/>
          </a:p>
          <a:p>
            <a:pPr defTabSz="914400">
              <a:buSzPct val="100000"/>
              <a:buFont typeface="Arial" pitchFamily="34" charset="0"/>
              <a:buChar char="•"/>
            </a:pPr>
            <a:endParaRPr lang="en-US" sz="2800" dirty="0">
              <a:solidFill>
                <a:srgbClr val="17375E"/>
              </a:solidFill>
            </a:endParaRPr>
          </a:p>
          <a:p>
            <a:endParaRPr lang="en-GB" dirty="0"/>
          </a:p>
        </p:txBody>
      </p:sp>
      <p:pic>
        <p:nvPicPr>
          <p:cNvPr id="7" name="~PP1017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48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Act of Sorrow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572000"/>
          </a:xfrm>
        </p:spPr>
        <p:txBody>
          <a:bodyPr>
            <a:normAutofit lnSpcReduction="10000"/>
          </a:bodyPr>
          <a:lstStyle/>
          <a:p>
            <a:pPr marL="0" indent="0">
              <a:buSzPct val="100000"/>
              <a:buNone/>
            </a:pPr>
            <a:r>
              <a:rPr lang="en-US" sz="3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3900" dirty="0">
                <a:solidFill>
                  <a:schemeClr val="accent4">
                    <a:lumMod val="50000"/>
                  </a:schemeClr>
                </a:solidFill>
              </a:rPr>
              <a:t>O my God, I thank you for loving me.</a:t>
            </a:r>
          </a:p>
          <a:p>
            <a:pPr marL="0" indent="0">
              <a:buSzPct val="100000"/>
              <a:buNone/>
            </a:pPr>
            <a:r>
              <a:rPr lang="en-US" sz="3900" dirty="0">
                <a:solidFill>
                  <a:schemeClr val="accent4">
                    <a:lumMod val="50000"/>
                  </a:schemeClr>
                </a:solidFill>
              </a:rPr>
              <a:t>I am sorry for all my sins,</a:t>
            </a:r>
          </a:p>
          <a:p>
            <a:pPr marL="0" indent="0">
              <a:buSzPct val="100000"/>
              <a:buNone/>
            </a:pPr>
            <a:r>
              <a:rPr lang="en-US" sz="3900" dirty="0">
                <a:solidFill>
                  <a:schemeClr val="accent4">
                    <a:lumMod val="50000"/>
                  </a:schemeClr>
                </a:solidFill>
              </a:rPr>
              <a:t>For not loving others and not loving You.</a:t>
            </a:r>
          </a:p>
          <a:p>
            <a:pPr marL="0" indent="0">
              <a:buSzPct val="100000"/>
              <a:buNone/>
            </a:pPr>
            <a:r>
              <a:rPr lang="en-US" sz="3900" dirty="0">
                <a:solidFill>
                  <a:schemeClr val="accent4">
                    <a:lumMod val="50000"/>
                  </a:schemeClr>
                </a:solidFill>
              </a:rPr>
              <a:t>Help me to live like Jesus and not sin again.</a:t>
            </a:r>
          </a:p>
          <a:p>
            <a:pPr marL="0" indent="0">
              <a:buSzPct val="100000"/>
              <a:buNone/>
            </a:pPr>
            <a:r>
              <a:rPr lang="en-US" sz="3900" dirty="0" smtClean="0">
                <a:solidFill>
                  <a:schemeClr val="accent4">
                    <a:lumMod val="50000"/>
                  </a:schemeClr>
                </a:solidFill>
              </a:rPr>
              <a:t>Amen.</a:t>
            </a:r>
            <a:endParaRPr lang="en-US" sz="3900" dirty="0"/>
          </a:p>
          <a:p>
            <a:pPr marL="0" indent="0" defTabSz="914400">
              <a:buSzPct val="100000"/>
              <a:buFont typeface="Arial" pitchFamily="34" charset="0"/>
              <a:buChar char="•"/>
            </a:pPr>
            <a:endParaRPr lang="en-US" sz="2800" dirty="0">
              <a:solidFill>
                <a:srgbClr val="17375E"/>
              </a:solidFill>
            </a:endParaRPr>
          </a:p>
          <a:p>
            <a:pPr marL="0" indent="0"/>
            <a:endParaRPr lang="en-GB" dirty="0"/>
          </a:p>
        </p:txBody>
      </p:sp>
      <p:pic>
        <p:nvPicPr>
          <p:cNvPr id="7" name="~PP47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4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133600"/>
            <a:ext cx="7162800" cy="838200"/>
          </a:xfrm>
        </p:spPr>
        <p:txBody>
          <a:bodyPr>
            <a:noAutofit/>
          </a:bodyPr>
          <a:lstStyle/>
          <a:p>
            <a:pPr algn="ctr"/>
            <a:r>
              <a:rPr lang="en-GB" sz="5400" dirty="0"/>
              <a:t>Thank </a:t>
            </a:r>
            <a:r>
              <a:rPr lang="en-GB" sz="5400"/>
              <a:t>You </a:t>
            </a:r>
            <a:endParaRPr lang="en-GB" sz="5400" dirty="0"/>
          </a:p>
        </p:txBody>
      </p:sp>
      <p:pic>
        <p:nvPicPr>
          <p:cNvPr id="6" name="~PP79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688902"/>
      </p:ext>
    </p:extLst>
  </p:cSld>
  <p:clrMapOvr>
    <a:masterClrMapping/>
  </p:clrMapOvr>
  <p:transition advTm="36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God forgave my sin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God forgave my sin in Jesus’ name.</a:t>
            </a:r>
          </a:p>
          <a:p>
            <a:pPr marL="0" indent="0">
              <a:buNone/>
            </a:pPr>
            <a:r>
              <a:rPr lang="en-GB" dirty="0"/>
              <a:t>I’ve been born again in Jesus’ name.</a:t>
            </a:r>
          </a:p>
          <a:p>
            <a:pPr marL="0" indent="0">
              <a:buNone/>
            </a:pPr>
            <a:r>
              <a:rPr lang="en-GB" dirty="0"/>
              <a:t>And in Jesus’ name I come to you</a:t>
            </a:r>
          </a:p>
          <a:p>
            <a:pPr marL="0" indent="0">
              <a:buNone/>
            </a:pPr>
            <a:r>
              <a:rPr lang="en-GB" dirty="0"/>
              <a:t>to share his love as He told me to.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i="1" dirty="0"/>
              <a:t>He said: “Freely, freely you have received;</a:t>
            </a:r>
            <a:endParaRPr lang="en-GB" dirty="0"/>
          </a:p>
          <a:p>
            <a:pPr marL="0" indent="0">
              <a:buNone/>
            </a:pPr>
            <a:r>
              <a:rPr lang="en-GB" i="1" dirty="0"/>
              <a:t>freely, freely give.</a:t>
            </a:r>
            <a:endParaRPr lang="en-GB" dirty="0"/>
          </a:p>
          <a:p>
            <a:pPr marL="0" indent="0">
              <a:buNone/>
            </a:pPr>
            <a:r>
              <a:rPr lang="en-GB" i="1" dirty="0"/>
              <a:t>Go in my name, and because you believe,</a:t>
            </a:r>
            <a:endParaRPr lang="en-GB" dirty="0"/>
          </a:p>
          <a:p>
            <a:pPr marL="0" indent="0">
              <a:buNone/>
            </a:pPr>
            <a:r>
              <a:rPr lang="en-GB" i="1" dirty="0"/>
              <a:t>others will know that I live.”</a:t>
            </a:r>
            <a:endParaRPr lang="en-GB" dirty="0"/>
          </a:p>
          <a:p>
            <a:pPr marL="0" indent="0">
              <a:buNone/>
            </a:pPr>
            <a:r>
              <a:rPr lang="en-GB" i="1" dirty="0"/>
              <a:t> 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842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 still and know that I am god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Be </a:t>
            </a:r>
            <a:r>
              <a:rPr lang="en-GB" dirty="0"/>
              <a:t>still and know that I am God. 	(</a:t>
            </a:r>
            <a:r>
              <a:rPr lang="en-GB" dirty="0" smtClean="0"/>
              <a:t>3)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 </a:t>
            </a:r>
            <a:r>
              <a:rPr lang="en-GB" dirty="0"/>
              <a:t>am the Lord that </a:t>
            </a:r>
            <a:r>
              <a:rPr lang="en-GB" dirty="0" err="1"/>
              <a:t>healeth</a:t>
            </a:r>
            <a:r>
              <a:rPr lang="en-GB" dirty="0"/>
              <a:t> thee. 	(</a:t>
            </a:r>
            <a:r>
              <a:rPr lang="en-GB" dirty="0" smtClean="0"/>
              <a:t>3)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 </a:t>
            </a:r>
            <a:r>
              <a:rPr lang="en-GB" dirty="0"/>
              <a:t>thee, O Lord, I put my trust.	(3)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771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All </a:t>
            </a:r>
            <a:r>
              <a:rPr lang="en-GB" dirty="0" err="1"/>
              <a:t>pow’r</a:t>
            </a:r>
            <a:r>
              <a:rPr lang="en-GB" dirty="0"/>
              <a:t> is </a:t>
            </a:r>
            <a:r>
              <a:rPr lang="en-GB" dirty="0" err="1"/>
              <a:t>giv’n</a:t>
            </a:r>
            <a:r>
              <a:rPr lang="en-GB" dirty="0"/>
              <a:t> in Jesus’ </a:t>
            </a:r>
            <a:r>
              <a:rPr lang="en-GB" dirty="0" smtClean="0"/>
              <a:t>name,</a:t>
            </a:r>
          </a:p>
          <a:p>
            <a:pPr marL="0" indent="0">
              <a:buNone/>
            </a:pPr>
            <a:r>
              <a:rPr lang="en-GB" dirty="0" smtClean="0"/>
              <a:t>in </a:t>
            </a:r>
            <a:r>
              <a:rPr lang="en-GB" dirty="0"/>
              <a:t>earth and </a:t>
            </a:r>
            <a:r>
              <a:rPr lang="en-GB" dirty="0" err="1"/>
              <a:t>heav’n</a:t>
            </a:r>
            <a:r>
              <a:rPr lang="en-GB" dirty="0"/>
              <a:t> in Jesus’ name.</a:t>
            </a:r>
          </a:p>
          <a:p>
            <a:pPr marL="0" indent="0">
              <a:buNone/>
            </a:pPr>
            <a:r>
              <a:rPr lang="en-GB" dirty="0"/>
              <a:t>And in Jesus’ name I come to you</a:t>
            </a:r>
          </a:p>
          <a:p>
            <a:pPr marL="0" indent="0">
              <a:buNone/>
            </a:pPr>
            <a:r>
              <a:rPr lang="en-GB" dirty="0"/>
              <a:t>to share his </a:t>
            </a:r>
            <a:r>
              <a:rPr lang="en-GB" dirty="0" err="1"/>
              <a:t>pow’r</a:t>
            </a:r>
            <a:r>
              <a:rPr lang="en-GB" dirty="0"/>
              <a:t> as he told me to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i="1" dirty="0"/>
              <a:t>He said: “Freely, freely you have received;</a:t>
            </a:r>
            <a:endParaRPr lang="en-GB" dirty="0"/>
          </a:p>
          <a:p>
            <a:pPr marL="0" indent="0">
              <a:buNone/>
            </a:pPr>
            <a:r>
              <a:rPr lang="en-GB" i="1" dirty="0"/>
              <a:t>freely, freely give.</a:t>
            </a:r>
            <a:endParaRPr lang="en-GB" dirty="0"/>
          </a:p>
          <a:p>
            <a:pPr marL="0" indent="0">
              <a:buNone/>
            </a:pPr>
            <a:r>
              <a:rPr lang="en-GB" i="1" dirty="0"/>
              <a:t>Go in my name, and because you believe,</a:t>
            </a:r>
            <a:endParaRPr lang="en-GB" dirty="0"/>
          </a:p>
          <a:p>
            <a:pPr marL="0" indent="0">
              <a:buNone/>
            </a:pPr>
            <a:r>
              <a:rPr lang="en-GB" i="1" dirty="0"/>
              <a:t>others will know that I live.”</a:t>
            </a:r>
            <a:endParaRPr lang="en-GB" dirty="0"/>
          </a:p>
          <a:p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585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Dates for FIRST Reconciliation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 smtClean="0"/>
              <a:t>St Andrew’s Parish Church</a:t>
            </a:r>
          </a:p>
          <a:p>
            <a:r>
              <a:rPr lang="en-GB" dirty="0" smtClean="0"/>
              <a:t>Saturday 9 March 10-11am</a:t>
            </a:r>
          </a:p>
          <a:p>
            <a:endParaRPr lang="en-GB" dirty="0"/>
          </a:p>
          <a:p>
            <a:r>
              <a:rPr lang="en-GB" b="1" u="sng" dirty="0" smtClean="0"/>
              <a:t>St Joseph’s Parish Church</a:t>
            </a:r>
          </a:p>
          <a:p>
            <a:pPr marL="0" indent="0">
              <a:buNone/>
            </a:pPr>
            <a:r>
              <a:rPr lang="en-GB" dirty="0" smtClean="0"/>
              <a:t>Thursday 14</a:t>
            </a:r>
            <a:r>
              <a:rPr lang="en-GB" baseline="30000" dirty="0" smtClean="0"/>
              <a:t>th</a:t>
            </a:r>
            <a:r>
              <a:rPr lang="en-GB" dirty="0" smtClean="0"/>
              <a:t> March 7.30pm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24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Welcome and Prayer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992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WorkBook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267200"/>
            <a:ext cx="8229600" cy="1944216"/>
          </a:xfrm>
        </p:spPr>
        <p:txBody>
          <a:bodyPr>
            <a:normAutofit/>
          </a:bodyPr>
          <a:lstStyle/>
          <a:p>
            <a:pPr defTabSz="914400">
              <a:buSzPct val="100000"/>
              <a:buFont typeface="Arial" pitchFamily="34" charset="0"/>
              <a:buChar char="•"/>
            </a:pPr>
            <a:r>
              <a:rPr lang="en-US" sz="2800" dirty="0"/>
              <a:t>Each child will have their own personal </a:t>
            </a:r>
            <a:r>
              <a:rPr lang="en-US" sz="2800" dirty="0" smtClean="0"/>
              <a:t>workbook</a:t>
            </a:r>
            <a:r>
              <a:rPr lang="en-US" sz="2800" dirty="0"/>
              <a:t>.</a:t>
            </a:r>
          </a:p>
          <a:p>
            <a:pPr defTabSz="914400">
              <a:buSzPct val="100000"/>
              <a:buFont typeface="Arial" pitchFamily="34" charset="0"/>
              <a:buChar char="•"/>
            </a:pPr>
            <a:r>
              <a:rPr lang="en-US" sz="2800" dirty="0" smtClean="0"/>
              <a:t>There </a:t>
            </a:r>
            <a:r>
              <a:rPr lang="en-US" sz="2800" dirty="0"/>
              <a:t>are </a:t>
            </a:r>
            <a:r>
              <a:rPr lang="en-US" sz="2800" dirty="0" smtClean="0"/>
              <a:t>9 activity sessions, </a:t>
            </a:r>
            <a:r>
              <a:rPr lang="en-US" sz="2800" dirty="0"/>
              <a:t>called </a:t>
            </a:r>
            <a:r>
              <a:rPr lang="en-US" sz="2800" i="1" dirty="0"/>
              <a:t>‘Home Sessions</a:t>
            </a:r>
            <a:r>
              <a:rPr lang="en-US" sz="2800" dirty="0"/>
              <a:t>’ </a:t>
            </a:r>
            <a:r>
              <a:rPr lang="en-US" sz="2800" dirty="0" smtClean="0"/>
              <a:t>during which </a:t>
            </a:r>
            <a:r>
              <a:rPr lang="en-US" sz="2800" dirty="0"/>
              <a:t>the parent or </a:t>
            </a:r>
            <a:r>
              <a:rPr lang="en-US" sz="2800" dirty="0" smtClean="0"/>
              <a:t>guardian </a:t>
            </a:r>
            <a:r>
              <a:rPr lang="en-US" sz="2800" dirty="0"/>
              <a:t>will assist the child in completing the </a:t>
            </a:r>
            <a:r>
              <a:rPr lang="en-US" sz="2800" dirty="0" smtClean="0"/>
              <a:t>workbook</a:t>
            </a:r>
            <a:r>
              <a:rPr lang="en-US" sz="2800" dirty="0"/>
              <a:t>.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295400"/>
            <a:ext cx="1888158" cy="26736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~PP1303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734014"/>
      </p:ext>
    </p:extLst>
  </p:cSld>
  <p:clrMapOvr>
    <a:masterClrMapping/>
  </p:clrMapOvr>
  <p:transition advTm="418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8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session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6553200" cy="2438400"/>
          </a:xfrm>
        </p:spPr>
        <p:txBody>
          <a:bodyPr>
            <a:normAutofit fontScale="92500" lnSpcReduction="20000"/>
          </a:bodyPr>
          <a:lstStyle/>
          <a:p>
            <a:pPr>
              <a:buSzPct val="100000"/>
              <a:buNone/>
            </a:pPr>
            <a:r>
              <a:rPr lang="en-US" sz="2800" b="1" dirty="0"/>
              <a:t>Gift of creation. 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/>
              <a:t>Uniqueness of each child.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 smtClean="0"/>
              <a:t>We are made </a:t>
            </a:r>
            <a:r>
              <a:rPr lang="en-US" sz="2800" dirty="0"/>
              <a:t>in the image and likeness of God.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/>
              <a:t>Discuss your child’s birth and early life.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/>
              <a:t>Emphasis </a:t>
            </a:r>
            <a:r>
              <a:rPr lang="en-US" sz="2800" dirty="0" smtClean="0"/>
              <a:t>their </a:t>
            </a:r>
            <a:r>
              <a:rPr lang="en-US" sz="2800" dirty="0"/>
              <a:t>good points.</a:t>
            </a:r>
          </a:p>
          <a:p>
            <a:pPr defTabSz="914400">
              <a:buSzPct val="100000"/>
              <a:buFont typeface="Arial" pitchFamily="34" charset="0"/>
              <a:buChar char="•"/>
            </a:pPr>
            <a:endParaRPr lang="en-US" sz="2800" dirty="0">
              <a:solidFill>
                <a:srgbClr val="17375E"/>
              </a:solidFill>
            </a:endParaRP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41960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chemeClr val="tx2"/>
                </a:solidFill>
                <a:latin typeface="Comic Sans MS" pitchFamily="66" charset="0"/>
              </a:rPr>
              <a:t>“</a:t>
            </a:r>
            <a:r>
              <a:rPr lang="en-GB" sz="2400" i="1" dirty="0" smtClean="0">
                <a:solidFill>
                  <a:schemeClr val="tx2"/>
                </a:solidFill>
                <a:latin typeface="Comic Sans MS" pitchFamily="66" charset="0"/>
              </a:rPr>
              <a:t>It </a:t>
            </a:r>
            <a:r>
              <a:rPr lang="en-GB" sz="2400" i="1" dirty="0">
                <a:solidFill>
                  <a:schemeClr val="tx2"/>
                </a:solidFill>
                <a:latin typeface="Comic Sans MS" pitchFamily="66" charset="0"/>
              </a:rPr>
              <a:t>was you who created my inmost self, and put me together in my mother’s womb, for all these mysteries, I thank you.”  </a:t>
            </a:r>
            <a:endParaRPr lang="en-GB" sz="2400" i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n-GB" sz="2400" i="1" dirty="0" smtClean="0">
                <a:solidFill>
                  <a:schemeClr val="tx2"/>
                </a:solidFill>
                <a:latin typeface="Comic Sans MS" pitchFamily="66" charset="0"/>
              </a:rPr>
              <a:t>Psalm </a:t>
            </a:r>
            <a:r>
              <a:rPr lang="en-GB" sz="2400" i="1" dirty="0">
                <a:solidFill>
                  <a:schemeClr val="tx2"/>
                </a:solidFill>
                <a:latin typeface="Comic Sans MS" pitchFamily="66" charset="0"/>
              </a:rPr>
              <a:t>139</a:t>
            </a:r>
          </a:p>
        </p:txBody>
      </p:sp>
      <p:pic>
        <p:nvPicPr>
          <p:cNvPr id="9" name="~PP1450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14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session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50088" cy="2438400"/>
          </a:xfrm>
        </p:spPr>
        <p:txBody>
          <a:bodyPr>
            <a:normAutofit fontScale="92500" lnSpcReduction="20000"/>
          </a:bodyPr>
          <a:lstStyle/>
          <a:p>
            <a:pPr>
              <a:buSzPct val="100000"/>
              <a:buNone/>
            </a:pPr>
            <a:r>
              <a:rPr lang="en-US" sz="2800" b="1" dirty="0"/>
              <a:t>Family  - Community – Church 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 smtClean="0"/>
              <a:t>We are called </a:t>
            </a:r>
            <a:r>
              <a:rPr lang="en-US" sz="2800" dirty="0"/>
              <a:t>by name to live in friendship with others and with God</a:t>
            </a:r>
            <a:r>
              <a:rPr lang="en-US" sz="2800" dirty="0" smtClean="0"/>
              <a:t>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 smtClean="0"/>
              <a:t>Baptism and about their chosen name. How special they are.</a:t>
            </a:r>
            <a:endParaRPr lang="en-US" sz="2800" dirty="0"/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 smtClean="0"/>
              <a:t>Your child’s talents, gifts and favourite things.</a:t>
            </a:r>
            <a:endParaRPr lang="en-US" sz="2800" dirty="0"/>
          </a:p>
          <a:p>
            <a:pPr marL="0" indent="0">
              <a:buSzPct val="100000"/>
              <a:buNone/>
            </a:pPr>
            <a:endParaRPr lang="en-US" sz="2800" dirty="0"/>
          </a:p>
          <a:p>
            <a:pPr defTabSz="914400">
              <a:buSzPct val="100000"/>
              <a:buFont typeface="Arial" pitchFamily="34" charset="0"/>
              <a:buChar char="•"/>
            </a:pPr>
            <a:endParaRPr lang="en-US" sz="2800" dirty="0">
              <a:solidFill>
                <a:srgbClr val="17375E"/>
              </a:solidFill>
            </a:endParaRPr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4343400"/>
            <a:ext cx="7772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tx2"/>
                </a:solidFill>
                <a:latin typeface="Comic Sans MS" pitchFamily="66" charset="0"/>
              </a:rPr>
              <a:t>“</a:t>
            </a:r>
            <a:r>
              <a:rPr lang="en-GB" sz="2400" i="1" dirty="0">
                <a:solidFill>
                  <a:schemeClr val="tx2"/>
                </a:solidFill>
                <a:latin typeface="Comic Sans MS" pitchFamily="66" charset="0"/>
              </a:rPr>
              <a:t>Do not be afraid, for I have redeemed you, I have called you by your name, you are mine.”  </a:t>
            </a:r>
            <a:endParaRPr lang="en-GB" sz="2400" i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r>
              <a:rPr lang="en-GB" sz="2400" i="1" dirty="0" smtClean="0">
                <a:solidFill>
                  <a:schemeClr val="tx2"/>
                </a:solidFill>
                <a:latin typeface="Comic Sans MS" pitchFamily="66" charset="0"/>
              </a:rPr>
              <a:t>Isaiah </a:t>
            </a:r>
            <a:r>
              <a:rPr lang="en-GB" sz="2400" i="1" dirty="0">
                <a:solidFill>
                  <a:schemeClr val="tx2"/>
                </a:solidFill>
                <a:latin typeface="Comic Sans MS" pitchFamily="66" charset="0"/>
              </a:rPr>
              <a:t>43:1</a:t>
            </a:r>
          </a:p>
        </p:txBody>
      </p:sp>
      <p:pic>
        <p:nvPicPr>
          <p:cNvPr id="11" name="Picture 10" descr="thCAAF7ZNJ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200" y="228600"/>
            <a:ext cx="2356459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~PP2003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5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session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6858000" cy="4038600"/>
          </a:xfrm>
        </p:spPr>
        <p:txBody>
          <a:bodyPr>
            <a:normAutofit fontScale="92500" lnSpcReduction="20000"/>
          </a:bodyPr>
          <a:lstStyle/>
          <a:p>
            <a:pPr>
              <a:buSzPct val="100000"/>
              <a:buNone/>
            </a:pPr>
            <a:r>
              <a:rPr lang="en-US" sz="3000" b="1" dirty="0"/>
              <a:t>The Goodness of your Child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 smtClean="0"/>
              <a:t>Children should be guided to </a:t>
            </a:r>
            <a:r>
              <a:rPr lang="en-US" sz="3000" dirty="0"/>
              <a:t>think about people who are special in their lives</a:t>
            </a:r>
            <a:r>
              <a:rPr lang="en-US" sz="3000" dirty="0" smtClean="0"/>
              <a:t>.</a:t>
            </a:r>
          </a:p>
          <a:p>
            <a:pPr>
              <a:buSzPct val="100000"/>
              <a:buFont typeface="Arial" pitchFamily="34" charset="0"/>
              <a:buChar char="•"/>
            </a:pPr>
            <a:endParaRPr lang="en-US" sz="3000" dirty="0"/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/>
              <a:t>Talk to your child about when they have been a good friend to others</a:t>
            </a:r>
            <a:r>
              <a:rPr lang="en-US" sz="3000" dirty="0" smtClean="0"/>
              <a:t>.</a:t>
            </a:r>
          </a:p>
          <a:p>
            <a:pPr>
              <a:buSzPct val="100000"/>
              <a:buFont typeface="Arial" pitchFamily="34" charset="0"/>
              <a:buChar char="•"/>
            </a:pPr>
            <a:endParaRPr lang="en-US" sz="3000" dirty="0"/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3000" dirty="0" smtClean="0"/>
              <a:t>They have a chance to draw themselves with their friends and to write their name in the prayer. </a:t>
            </a:r>
            <a:endParaRPr lang="en-US" sz="3000" dirty="0"/>
          </a:p>
          <a:p>
            <a:pPr defTabSz="914400">
              <a:buSzPct val="100000"/>
              <a:buFont typeface="Arial" pitchFamily="34" charset="0"/>
              <a:buChar char="•"/>
            </a:pPr>
            <a:endParaRPr lang="en-US" sz="2800" dirty="0">
              <a:solidFill>
                <a:srgbClr val="17375E"/>
              </a:solidFill>
            </a:endParaRPr>
          </a:p>
          <a:p>
            <a:endParaRPr lang="en-GB" dirty="0"/>
          </a:p>
        </p:txBody>
      </p:sp>
      <p:pic>
        <p:nvPicPr>
          <p:cNvPr id="7" name="~PP2103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0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session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6934200" cy="2971800"/>
          </a:xfrm>
        </p:spPr>
        <p:txBody>
          <a:bodyPr>
            <a:normAutofit fontScale="85000" lnSpcReduction="10000"/>
          </a:bodyPr>
          <a:lstStyle/>
          <a:p>
            <a:pPr>
              <a:buSzPct val="100000"/>
              <a:buNone/>
            </a:pPr>
            <a:r>
              <a:rPr lang="en-US" sz="2800" b="1" dirty="0"/>
              <a:t>Values of God’s Kingdom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 smtClean="0"/>
              <a:t>A story from the Gospel of Matthew - Jesus taught </a:t>
            </a:r>
            <a:r>
              <a:rPr lang="en-US" sz="2800" dirty="0"/>
              <a:t>us and showed us that he had a special love for children.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/>
              <a:t>Jesus blessed children and those like children</a:t>
            </a:r>
            <a:r>
              <a:rPr lang="en-US" sz="2800" dirty="0" smtClean="0"/>
              <a:t>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 smtClean="0"/>
              <a:t>An opportunity to reflect on the story with your child and talk about their goodness and when you think they have shown goodness.</a:t>
            </a:r>
            <a:endParaRPr lang="en-US" sz="2800" dirty="0"/>
          </a:p>
          <a:p>
            <a:pPr defTabSz="914400">
              <a:buSzPct val="100000"/>
              <a:buFont typeface="Arial" pitchFamily="34" charset="0"/>
              <a:buChar char="•"/>
            </a:pPr>
            <a:endParaRPr lang="en-US" sz="2800" dirty="0">
              <a:solidFill>
                <a:srgbClr val="17375E"/>
              </a:solidFill>
            </a:endParaRP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4648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“</a:t>
            </a:r>
            <a:r>
              <a:rPr lang="en-GB" sz="2400" dirty="0">
                <a:solidFill>
                  <a:schemeClr val="tx2"/>
                </a:solidFill>
                <a:latin typeface="Comic Sans MS" pitchFamily="66" charset="0"/>
              </a:rPr>
              <a:t>Whoever becomes like a little child is the greatest in the Kingdom of Heaven.”    Matt. 18:4</a:t>
            </a:r>
          </a:p>
        </p:txBody>
      </p:sp>
      <p:pic>
        <p:nvPicPr>
          <p:cNvPr id="8" name="~PP1954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8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session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763000" cy="3048000"/>
          </a:xfrm>
        </p:spPr>
        <p:txBody>
          <a:bodyPr>
            <a:normAutofit fontScale="92500" lnSpcReduction="10000"/>
          </a:bodyPr>
          <a:lstStyle/>
          <a:p>
            <a:pPr>
              <a:buSzPct val="100000"/>
              <a:buNone/>
            </a:pPr>
            <a:r>
              <a:rPr lang="en-US" sz="2800" b="1" dirty="0"/>
              <a:t>The Good Shepherd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 smtClean="0"/>
              <a:t>We understand </a:t>
            </a:r>
            <a:r>
              <a:rPr lang="en-US" sz="2800" dirty="0"/>
              <a:t>that God speaks to us through the Bible.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 smtClean="0"/>
              <a:t>We learn of </a:t>
            </a:r>
            <a:r>
              <a:rPr lang="en-US" sz="2800" dirty="0"/>
              <a:t>God’s love for us, even when we </a:t>
            </a:r>
            <a:r>
              <a:rPr lang="en-US" sz="2800" dirty="0" smtClean="0"/>
              <a:t>don’t make good choices.</a:t>
            </a:r>
            <a:endParaRPr lang="en-US" sz="2800" dirty="0"/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 smtClean="0"/>
              <a:t>Children learn about the parable </a:t>
            </a:r>
            <a:r>
              <a:rPr lang="en-US" sz="2800" dirty="0"/>
              <a:t>of the “Good Shepherd</a:t>
            </a:r>
            <a:r>
              <a:rPr lang="en-US" sz="2800" dirty="0" smtClean="0"/>
              <a:t>.”</a:t>
            </a:r>
          </a:p>
          <a:p>
            <a:pPr>
              <a:buSzPct val="100000"/>
              <a:buFont typeface="Arial" pitchFamily="34" charset="0"/>
              <a:buChar char="•"/>
            </a:pPr>
            <a:r>
              <a:rPr lang="en-US" sz="2800" dirty="0" smtClean="0"/>
              <a:t>An opportunity to reflect on the parable and to think of a time when they felt lost. </a:t>
            </a:r>
            <a:endParaRPr lang="en-US" sz="2800" dirty="0"/>
          </a:p>
          <a:p>
            <a:pPr>
              <a:buSzPct val="100000"/>
              <a:buFont typeface="Arial" pitchFamily="34" charset="0"/>
              <a:buChar char="•"/>
            </a:pPr>
            <a:endParaRPr lang="en-US" sz="2800" dirty="0"/>
          </a:p>
          <a:p>
            <a:pPr>
              <a:buSzPct val="100000"/>
              <a:buFont typeface="Arial" pitchFamily="34" charset="0"/>
              <a:buChar char="•"/>
            </a:pPr>
            <a:endParaRPr lang="en-US" sz="2800" dirty="0"/>
          </a:p>
          <a:p>
            <a:pPr defTabSz="914400">
              <a:buSzPct val="100000"/>
              <a:buFont typeface="Arial" pitchFamily="34" charset="0"/>
              <a:buChar char="•"/>
            </a:pPr>
            <a:endParaRPr lang="en-US" sz="2800" dirty="0">
              <a:solidFill>
                <a:srgbClr val="17375E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495800"/>
            <a:ext cx="762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tx2"/>
                </a:solidFill>
                <a:latin typeface="Comic Sans MS" pitchFamily="66" charset="0"/>
              </a:rPr>
              <a:t>“The sheep that belong to me listen to my voice, I know them and they follow me</a:t>
            </a:r>
            <a:r>
              <a:rPr lang="en-GB" sz="2800" i="1" dirty="0" smtClean="0">
                <a:solidFill>
                  <a:schemeClr val="tx2"/>
                </a:solidFill>
                <a:latin typeface="Comic Sans MS" pitchFamily="66" charset="0"/>
              </a:rPr>
              <a:t>.“ </a:t>
            </a:r>
            <a:r>
              <a:rPr lang="en-GB" sz="2800" i="1" dirty="0">
                <a:solidFill>
                  <a:schemeClr val="tx2"/>
                </a:solidFill>
                <a:latin typeface="Comic Sans MS" pitchFamily="66" charset="0"/>
              </a:rPr>
              <a:t>John 10:27</a:t>
            </a:r>
          </a:p>
        </p:txBody>
      </p:sp>
      <p:pic>
        <p:nvPicPr>
          <p:cNvPr id="8" name="~PP1125.WAV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72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mute="1" showWhenStopped="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4490</TotalTime>
  <Words>1051</Words>
  <Application>Microsoft Office PowerPoint</Application>
  <PresentationFormat>On-screen Show (4:3)</PresentationFormat>
  <Paragraphs>157</Paragraphs>
  <Slides>21</Slides>
  <Notes>0</Notes>
  <HiddenSlides>0</HiddenSlides>
  <MMClips>16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Comic Sans MS</vt:lpstr>
      <vt:lpstr>Franklin Gothic Book</vt:lpstr>
      <vt:lpstr>Franklin Gothic Medium</vt:lpstr>
      <vt:lpstr>Wingdings</vt:lpstr>
      <vt:lpstr>Wingdings 2</vt:lpstr>
      <vt:lpstr>Trek</vt:lpstr>
      <vt:lpstr>School – Home Preparation  the Sacrament of Reconciliation   For Parents/Carers</vt:lpstr>
      <vt:lpstr>Be still and know that I am god</vt:lpstr>
      <vt:lpstr>Welcome and Prayer </vt:lpstr>
      <vt:lpstr>The WorkBook</vt:lpstr>
      <vt:lpstr>Home session 1</vt:lpstr>
      <vt:lpstr>Home session 2</vt:lpstr>
      <vt:lpstr>Home session 3</vt:lpstr>
      <vt:lpstr>Home session 4</vt:lpstr>
      <vt:lpstr>Home session 5</vt:lpstr>
      <vt:lpstr>Home session 6</vt:lpstr>
      <vt:lpstr>Home session - Activities </vt:lpstr>
      <vt:lpstr>Home session 7</vt:lpstr>
      <vt:lpstr>Home session 8 </vt:lpstr>
      <vt:lpstr>Home session 9 </vt:lpstr>
      <vt:lpstr>Prayer Time</vt:lpstr>
      <vt:lpstr>The Rite of Reconciliation</vt:lpstr>
      <vt:lpstr>The Act of Sorrow</vt:lpstr>
      <vt:lpstr>Thank You </vt:lpstr>
      <vt:lpstr>God forgave my sin</vt:lpstr>
      <vt:lpstr>PowerPoint Presentation</vt:lpstr>
      <vt:lpstr>Dates for FIRST Reconciliation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Sacrament of Reconciliation For Parents/Carers</dc:title>
  <dc:creator>Nadia</dc:creator>
  <cp:lastModifiedBy>Mrs Murray</cp:lastModifiedBy>
  <cp:revision>89</cp:revision>
  <dcterms:created xsi:type="dcterms:W3CDTF">2006-08-16T00:00:00Z</dcterms:created>
  <dcterms:modified xsi:type="dcterms:W3CDTF">2024-03-08T11:13:31Z</dcterms:modified>
</cp:coreProperties>
</file>